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753600" cy="7315200"/>
  <p:notesSz cx="6858000" cy="9144000"/>
  <p:embeddedFontLst>
    <p:embeddedFont>
      <p:font typeface="Arimo" panose="020B0604020202020204" charset="0"/>
      <p:regular r:id="rId15"/>
    </p:embeddedFont>
    <p:embeddedFont>
      <p:font typeface="Arimo Bold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rben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6" d="100"/>
          <a:sy n="76" d="100"/>
        </p:scale>
        <p:origin x="149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sc.gov.uk/collection/developers-collection/principles/protect-your-code-repository" TargetMode="External"/><Relationship Id="rId7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echtarget.com/searchsecurity/tip/Top-4-source-code-security-best-practices" TargetMode="External"/><Relationship Id="rId5" Type="http://schemas.openxmlformats.org/officeDocument/2006/relationships/hyperlink" Target="https://www.endpointprotector.com/blog/your-ultimate-guide-to-source-code-protection/" TargetMode="External"/><Relationship Id="rId4" Type="http://schemas.openxmlformats.org/officeDocument/2006/relationships/hyperlink" Target="https://get.assembla.com/blog/source-code-security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3102848" cy="7315200"/>
          </a:xfrm>
          <a:custGeom>
            <a:avLst/>
            <a:gdLst/>
            <a:ahLst/>
            <a:cxnLst/>
            <a:rect l="l" t="t" r="r" b="b"/>
            <a:pathLst>
              <a:path w="3102848" h="7315200">
                <a:moveTo>
                  <a:pt x="0" y="0"/>
                </a:moveTo>
                <a:lnTo>
                  <a:pt x="3102848" y="0"/>
                </a:lnTo>
                <a:lnTo>
                  <a:pt x="3102848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25" r="-19646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632041" y="2574290"/>
            <a:ext cx="4921333" cy="1243502"/>
            <a:chOff x="0" y="0"/>
            <a:chExt cx="12303334" cy="31087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303334" cy="3108755"/>
            </a:xfrm>
            <a:custGeom>
              <a:avLst/>
              <a:gdLst/>
              <a:ahLst/>
              <a:cxnLst/>
              <a:rect l="l" t="t" r="r" b="b"/>
              <a:pathLst>
                <a:path w="12303334" h="3108755">
                  <a:moveTo>
                    <a:pt x="0" y="0"/>
                  </a:moveTo>
                  <a:lnTo>
                    <a:pt x="12303334" y="0"/>
                  </a:lnTo>
                  <a:lnTo>
                    <a:pt x="12303334" y="3108755"/>
                  </a:lnTo>
                  <a:lnTo>
                    <a:pt x="0" y="31087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2303334" cy="31278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00"/>
                </a:lnSpc>
              </a:pPr>
              <a:r>
                <a:rPr lang="en-US" sz="2966">
                  <a:solidFill>
                    <a:srgbClr val="1B1B27"/>
                  </a:solidFill>
                  <a:latin typeface="Corben"/>
                  <a:ea typeface="Corben"/>
                  <a:cs typeface="Corben"/>
                  <a:sym typeface="Corben"/>
                </a:rPr>
                <a:t>Security Controls in Shared Source Code Repositories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632041" y="3784203"/>
            <a:ext cx="4647088" cy="483870"/>
            <a:chOff x="0" y="0"/>
            <a:chExt cx="11617720" cy="12096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617720" cy="1209675"/>
            </a:xfrm>
            <a:custGeom>
              <a:avLst/>
              <a:gdLst/>
              <a:ahLst/>
              <a:cxnLst/>
              <a:rect l="l" t="t" r="r" b="b"/>
              <a:pathLst>
                <a:path w="11617720" h="1209675">
                  <a:moveTo>
                    <a:pt x="0" y="0"/>
                  </a:moveTo>
                  <a:lnTo>
                    <a:pt x="11617720" y="0"/>
                  </a:lnTo>
                  <a:lnTo>
                    <a:pt x="1161772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1617720" cy="12763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900"/>
                </a:lnSpc>
              </a:pPr>
              <a:r>
                <a:rPr lang="en-US" sz="1166">
                  <a:solidFill>
                    <a:srgbClr val="404155"/>
                  </a:solidFill>
                  <a:latin typeface="Arimo"/>
                  <a:ea typeface="Arimo"/>
                  <a:cs typeface="Arimo"/>
                  <a:sym typeface="Arimo"/>
                </a:rPr>
                <a:t>Best practices for implementing robust security in shared source code repositories.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29501" y="4446905"/>
            <a:ext cx="247015" cy="247015"/>
            <a:chOff x="0" y="0"/>
            <a:chExt cx="617538" cy="6175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645098" y="4979671"/>
            <a:ext cx="2245791" cy="776557"/>
            <a:chOff x="0" y="0"/>
            <a:chExt cx="5614479" cy="19413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14479" cy="1941391"/>
            </a:xfrm>
            <a:custGeom>
              <a:avLst/>
              <a:gdLst/>
              <a:ahLst/>
              <a:cxnLst/>
              <a:rect l="l" t="t" r="r" b="b"/>
              <a:pathLst>
                <a:path w="5614479" h="1941391">
                  <a:moveTo>
                    <a:pt x="0" y="0"/>
                  </a:moveTo>
                  <a:lnTo>
                    <a:pt x="5614479" y="0"/>
                  </a:lnTo>
                  <a:lnTo>
                    <a:pt x="5614479" y="1941391"/>
                  </a:lnTo>
                  <a:lnTo>
                    <a:pt x="0" y="194139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5614479" cy="199854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11"/>
                </a:lnSpc>
              </a:pPr>
              <a:r>
                <a:rPr lang="en-US" sz="2066" b="1">
                  <a:solidFill>
                    <a:srgbClr val="40415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Puna Poudel</a:t>
              </a:r>
            </a:p>
            <a:p>
              <a:pPr algn="l">
                <a:lnSpc>
                  <a:spcPts val="2912"/>
                </a:lnSpc>
              </a:pPr>
              <a:r>
                <a:rPr lang="en-US" sz="2066" b="1">
                  <a:solidFill>
                    <a:srgbClr val="40415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21408262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645098" y="1721928"/>
            <a:ext cx="2245791" cy="423737"/>
            <a:chOff x="0" y="0"/>
            <a:chExt cx="3902580" cy="7363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902580" cy="736340"/>
            </a:xfrm>
            <a:custGeom>
              <a:avLst/>
              <a:gdLst/>
              <a:ahLst/>
              <a:cxnLst/>
              <a:rect l="l" t="t" r="r" b="b"/>
              <a:pathLst>
                <a:path w="3902580" h="736340">
                  <a:moveTo>
                    <a:pt x="0" y="0"/>
                  </a:moveTo>
                  <a:lnTo>
                    <a:pt x="3902580" y="0"/>
                  </a:lnTo>
                  <a:lnTo>
                    <a:pt x="3902580" y="736340"/>
                  </a:lnTo>
                  <a:lnTo>
                    <a:pt x="0" y="7363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3902580" cy="7934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12"/>
                </a:lnSpc>
              </a:pPr>
              <a:r>
                <a:rPr lang="en-US" sz="2066" b="1">
                  <a:solidFill>
                    <a:srgbClr val="40415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Assignment 11.2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645098" y="1364867"/>
            <a:ext cx="2245791" cy="423737"/>
            <a:chOff x="0" y="0"/>
            <a:chExt cx="3902580" cy="7363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902580" cy="736340"/>
            </a:xfrm>
            <a:custGeom>
              <a:avLst/>
              <a:gdLst/>
              <a:ahLst/>
              <a:cxnLst/>
              <a:rect l="l" t="t" r="r" b="b"/>
              <a:pathLst>
                <a:path w="3902580" h="736340">
                  <a:moveTo>
                    <a:pt x="0" y="0"/>
                  </a:moveTo>
                  <a:lnTo>
                    <a:pt x="3902580" y="0"/>
                  </a:lnTo>
                  <a:lnTo>
                    <a:pt x="3902580" y="736340"/>
                  </a:lnTo>
                  <a:lnTo>
                    <a:pt x="0" y="7363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3902580" cy="7934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12"/>
                </a:lnSpc>
              </a:pPr>
              <a:r>
                <a:rPr lang="en-US" sz="2066" b="1">
                  <a:solidFill>
                    <a:srgbClr val="40415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DevOps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0"/>
            <a:ext cx="3657600" cy="7315200"/>
          </a:xfrm>
          <a:custGeom>
            <a:avLst/>
            <a:gdLst/>
            <a:ahLst/>
            <a:cxnLst/>
            <a:rect l="l" t="t" r="r" b="b"/>
            <a:pathLst>
              <a:path w="3657600" h="7315200">
                <a:moveTo>
                  <a:pt x="0" y="0"/>
                </a:moveTo>
                <a:lnTo>
                  <a:pt x="3657600" y="0"/>
                </a:lnTo>
                <a:lnTo>
                  <a:pt x="3657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666" r="-16666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186793" y="1849755"/>
            <a:ext cx="4569222" cy="776777"/>
            <a:chOff x="0" y="0"/>
            <a:chExt cx="11423055" cy="19419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423055" cy="1941942"/>
            </a:xfrm>
            <a:custGeom>
              <a:avLst/>
              <a:gdLst/>
              <a:ahLst/>
              <a:cxnLst/>
              <a:rect l="l" t="t" r="r" b="b"/>
              <a:pathLst>
                <a:path w="11423055" h="1941942">
                  <a:moveTo>
                    <a:pt x="0" y="0"/>
                  </a:moveTo>
                  <a:lnTo>
                    <a:pt x="11423055" y="0"/>
                  </a:lnTo>
                  <a:lnTo>
                    <a:pt x="11423055" y="1941942"/>
                  </a:lnTo>
                  <a:lnTo>
                    <a:pt x="0" y="1941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1423055" cy="19609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00"/>
                </a:lnSpc>
              </a:pPr>
              <a:r>
                <a:rPr lang="en-US" sz="2966">
                  <a:solidFill>
                    <a:srgbClr val="1B1B27"/>
                  </a:solidFill>
                  <a:latin typeface="Corben"/>
                  <a:ea typeface="Corben"/>
                  <a:cs typeface="Corben"/>
                  <a:sym typeface="Corben"/>
                </a:rPr>
                <a:t>Continuous Improvement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03407" y="2549049"/>
            <a:ext cx="20320" cy="2916317"/>
            <a:chOff x="0" y="0"/>
            <a:chExt cx="50800" cy="729079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800" cy="7290816"/>
            </a:xfrm>
            <a:custGeom>
              <a:avLst/>
              <a:gdLst/>
              <a:ahLst/>
              <a:cxnLst/>
              <a:rect l="l" t="t" r="r" b="b"/>
              <a:pathLst>
                <a:path w="50800" h="7290816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7265416"/>
                  </a:lnTo>
                  <a:cubicBezTo>
                    <a:pt x="50800" y="7279386"/>
                    <a:pt x="39370" y="7290816"/>
                    <a:pt x="25400" y="7290816"/>
                  </a:cubicBezTo>
                  <a:cubicBezTo>
                    <a:pt x="11430" y="7290816"/>
                    <a:pt x="0" y="7279386"/>
                    <a:pt x="0" y="7265416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563348" y="2879090"/>
            <a:ext cx="529193" cy="20320"/>
            <a:chOff x="0" y="0"/>
            <a:chExt cx="1322983" cy="50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4240927" y="2716609"/>
            <a:ext cx="345281" cy="345281"/>
            <a:chOff x="0" y="0"/>
            <a:chExt cx="863203" cy="863203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4380071" y="2807593"/>
            <a:ext cx="97155" cy="328990"/>
            <a:chOff x="0" y="0"/>
            <a:chExt cx="167482" cy="5671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7482" cy="567135"/>
            </a:xfrm>
            <a:custGeom>
              <a:avLst/>
              <a:gdLst/>
              <a:ahLst/>
              <a:cxnLst/>
              <a:rect l="l" t="t" r="r" b="b"/>
              <a:pathLst>
                <a:path w="167482" h="567135">
                  <a:moveTo>
                    <a:pt x="0" y="0"/>
                  </a:moveTo>
                  <a:lnTo>
                    <a:pt x="167482" y="0"/>
                  </a:lnTo>
                  <a:lnTo>
                    <a:pt x="167482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38100"/>
              <a:ext cx="167482" cy="5290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766"/>
                </a:lnSpc>
              </a:pPr>
              <a:r>
                <a:rPr lang="en-US" sz="1766" dirty="0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1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245259" y="2700258"/>
            <a:ext cx="1890157" cy="381361"/>
            <a:chOff x="0" y="0"/>
            <a:chExt cx="4725392" cy="95340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25392" cy="953402"/>
            </a:xfrm>
            <a:custGeom>
              <a:avLst/>
              <a:gdLst/>
              <a:ahLst/>
              <a:cxnLst/>
              <a:rect l="l" t="t" r="r" b="b"/>
              <a:pathLst>
                <a:path w="4725392" h="953402">
                  <a:moveTo>
                    <a:pt x="0" y="0"/>
                  </a:moveTo>
                  <a:lnTo>
                    <a:pt x="4725392" y="0"/>
                  </a:lnTo>
                  <a:lnTo>
                    <a:pt x="4725392" y="953402"/>
                  </a:lnTo>
                  <a:lnTo>
                    <a:pt x="0" y="9534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4725392" cy="9629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33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Emerging Threats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245259" y="3027204"/>
            <a:ext cx="3979148" cy="241935"/>
            <a:chOff x="0" y="0"/>
            <a:chExt cx="9947870" cy="6048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947870" cy="604838"/>
            </a:xfrm>
            <a:custGeom>
              <a:avLst/>
              <a:gdLst/>
              <a:ahLst/>
              <a:cxnLst/>
              <a:rect l="l" t="t" r="r" b="b"/>
              <a:pathLst>
                <a:path w="9947870" h="604838">
                  <a:moveTo>
                    <a:pt x="0" y="0"/>
                  </a:moveTo>
                  <a:lnTo>
                    <a:pt x="9947870" y="0"/>
                  </a:lnTo>
                  <a:lnTo>
                    <a:pt x="994787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9947870" cy="6715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900"/>
                </a:lnSpc>
              </a:pPr>
              <a:r>
                <a:rPr lang="en-US" sz="1166">
                  <a:solidFill>
                    <a:srgbClr val="404155"/>
                  </a:solidFill>
                  <a:latin typeface="Arimo"/>
                  <a:ea typeface="Arimo"/>
                  <a:cs typeface="Arimo"/>
                  <a:sym typeface="Arimo"/>
                </a:rPr>
                <a:t>Stay updated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563348" y="3901599"/>
            <a:ext cx="529193" cy="20320"/>
            <a:chOff x="0" y="0"/>
            <a:chExt cx="1322983" cy="50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4240927" y="3739118"/>
            <a:ext cx="345281" cy="345281"/>
            <a:chOff x="0" y="0"/>
            <a:chExt cx="863203" cy="863203"/>
          </a:xfrm>
        </p:grpSpPr>
        <p:sp>
          <p:nvSpPr>
            <p:cNvPr id="26" name="Freeform 26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4327908" y="3791506"/>
            <a:ext cx="191638" cy="367586"/>
            <a:chOff x="0" y="0"/>
            <a:chExt cx="295672" cy="56713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95672" cy="567135"/>
            </a:xfrm>
            <a:custGeom>
              <a:avLst/>
              <a:gdLst/>
              <a:ahLst/>
              <a:cxnLst/>
              <a:rect l="l" t="t" r="r" b="b"/>
              <a:pathLst>
                <a:path w="295672" h="567135">
                  <a:moveTo>
                    <a:pt x="0" y="0"/>
                  </a:moveTo>
                  <a:lnTo>
                    <a:pt x="295672" y="0"/>
                  </a:lnTo>
                  <a:lnTo>
                    <a:pt x="295672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38100"/>
              <a:ext cx="295672" cy="5290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766"/>
                </a:lnSpc>
              </a:pPr>
              <a:r>
                <a:rPr lang="en-US" sz="17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2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245259" y="3722767"/>
            <a:ext cx="1890157" cy="381361"/>
            <a:chOff x="0" y="0"/>
            <a:chExt cx="4725392" cy="95340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725392" cy="953402"/>
            </a:xfrm>
            <a:custGeom>
              <a:avLst/>
              <a:gdLst/>
              <a:ahLst/>
              <a:cxnLst/>
              <a:rect l="l" t="t" r="r" b="b"/>
              <a:pathLst>
                <a:path w="4725392" h="953402">
                  <a:moveTo>
                    <a:pt x="0" y="0"/>
                  </a:moveTo>
                  <a:lnTo>
                    <a:pt x="4725392" y="0"/>
                  </a:lnTo>
                  <a:lnTo>
                    <a:pt x="4725392" y="953402"/>
                  </a:lnTo>
                  <a:lnTo>
                    <a:pt x="0" y="9534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"/>
              <a:ext cx="4725392" cy="9629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33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Security Awareness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245259" y="4049713"/>
            <a:ext cx="3979148" cy="241935"/>
            <a:chOff x="0" y="0"/>
            <a:chExt cx="9947870" cy="60483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947870" cy="604838"/>
            </a:xfrm>
            <a:custGeom>
              <a:avLst/>
              <a:gdLst/>
              <a:ahLst/>
              <a:cxnLst/>
              <a:rect l="l" t="t" r="r" b="b"/>
              <a:pathLst>
                <a:path w="9947870" h="604838">
                  <a:moveTo>
                    <a:pt x="0" y="0"/>
                  </a:moveTo>
                  <a:lnTo>
                    <a:pt x="9947870" y="0"/>
                  </a:lnTo>
                  <a:lnTo>
                    <a:pt x="994787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66675"/>
              <a:ext cx="9947870" cy="6715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900"/>
                </a:lnSpc>
              </a:pPr>
              <a:r>
                <a:rPr lang="en-US" sz="1166">
                  <a:solidFill>
                    <a:srgbClr val="404155"/>
                  </a:solidFill>
                  <a:latin typeface="Arimo"/>
                  <a:ea typeface="Arimo"/>
                  <a:cs typeface="Arimo"/>
                  <a:sym typeface="Arimo"/>
                </a:rPr>
                <a:t>Foster culture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4563348" y="4924107"/>
            <a:ext cx="529193" cy="20320"/>
            <a:chOff x="0" y="0"/>
            <a:chExt cx="1322983" cy="50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4240927" y="4761627"/>
            <a:ext cx="345281" cy="345281"/>
            <a:chOff x="0" y="0"/>
            <a:chExt cx="863203" cy="863203"/>
          </a:xfrm>
        </p:grpSpPr>
        <p:sp>
          <p:nvSpPr>
            <p:cNvPr id="40" name="Freeform 4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4311579" y="4818380"/>
            <a:ext cx="203977" cy="363220"/>
            <a:chOff x="0" y="0"/>
            <a:chExt cx="318492" cy="56713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18492" cy="567135"/>
            </a:xfrm>
            <a:custGeom>
              <a:avLst/>
              <a:gdLst/>
              <a:ahLst/>
              <a:cxnLst/>
              <a:rect l="l" t="t" r="r" b="b"/>
              <a:pathLst>
                <a:path w="318492" h="567135">
                  <a:moveTo>
                    <a:pt x="0" y="0"/>
                  </a:moveTo>
                  <a:lnTo>
                    <a:pt x="318492" y="0"/>
                  </a:lnTo>
                  <a:lnTo>
                    <a:pt x="318492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38100"/>
              <a:ext cx="318492" cy="5290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766"/>
                </a:lnSpc>
              </a:pPr>
              <a:r>
                <a:rPr lang="en-US" sz="17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3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5245259" y="4745275"/>
            <a:ext cx="1890157" cy="381361"/>
            <a:chOff x="0" y="0"/>
            <a:chExt cx="4725392" cy="95340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725392" cy="953402"/>
            </a:xfrm>
            <a:custGeom>
              <a:avLst/>
              <a:gdLst/>
              <a:ahLst/>
              <a:cxnLst/>
              <a:rect l="l" t="t" r="r" b="b"/>
              <a:pathLst>
                <a:path w="4725392" h="953402">
                  <a:moveTo>
                    <a:pt x="0" y="0"/>
                  </a:moveTo>
                  <a:lnTo>
                    <a:pt x="4725392" y="0"/>
                  </a:lnTo>
                  <a:lnTo>
                    <a:pt x="4725392" y="953402"/>
                  </a:lnTo>
                  <a:lnTo>
                    <a:pt x="0" y="9534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9525"/>
              <a:ext cx="4725392" cy="9629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33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Adapt Measures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5245259" y="5072221"/>
            <a:ext cx="3979148" cy="241935"/>
            <a:chOff x="0" y="0"/>
            <a:chExt cx="9947870" cy="60483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9947870" cy="604838"/>
            </a:xfrm>
            <a:custGeom>
              <a:avLst/>
              <a:gdLst/>
              <a:ahLst/>
              <a:cxnLst/>
              <a:rect l="l" t="t" r="r" b="b"/>
              <a:pathLst>
                <a:path w="9947870" h="604838">
                  <a:moveTo>
                    <a:pt x="0" y="0"/>
                  </a:moveTo>
                  <a:lnTo>
                    <a:pt x="9947870" y="0"/>
                  </a:lnTo>
                  <a:lnTo>
                    <a:pt x="994787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66675"/>
              <a:ext cx="9947870" cy="6715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900"/>
                </a:lnSpc>
              </a:pPr>
              <a:r>
                <a:rPr lang="en-US" sz="1166">
                  <a:solidFill>
                    <a:srgbClr val="404155"/>
                  </a:solidFill>
                  <a:latin typeface="Arimo"/>
                  <a:ea typeface="Arimo"/>
                  <a:cs typeface="Arimo"/>
                  <a:sym typeface="Arimo"/>
                </a:rPr>
                <a:t>Evolving tech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087523" y="3784682"/>
            <a:ext cx="5042694" cy="736435"/>
            <a:chOff x="0" y="0"/>
            <a:chExt cx="12606735" cy="1841088"/>
          </a:xfrm>
        </p:grpSpPr>
        <p:sp>
          <p:nvSpPr>
            <p:cNvPr id="4" name="Freeform 4"/>
            <p:cNvSpPr/>
            <p:nvPr/>
          </p:nvSpPr>
          <p:spPr>
            <a:xfrm>
              <a:off x="6350" y="5275"/>
              <a:ext cx="12594082" cy="1830479"/>
            </a:xfrm>
            <a:custGeom>
              <a:avLst/>
              <a:gdLst/>
              <a:ahLst/>
              <a:cxnLst/>
              <a:rect l="l" t="t" r="r" b="b"/>
              <a:pathLst>
                <a:path w="12594082" h="1830479">
                  <a:moveTo>
                    <a:pt x="0" y="131871"/>
                  </a:moveTo>
                  <a:cubicBezTo>
                    <a:pt x="0" y="59078"/>
                    <a:pt x="71374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59078"/>
                    <a:pt x="12594082" y="131871"/>
                  </a:cubicBezTo>
                  <a:lnTo>
                    <a:pt x="12594082" y="1698608"/>
                  </a:lnTo>
                  <a:cubicBezTo>
                    <a:pt x="12594082" y="1771400"/>
                    <a:pt x="12522708" y="1830479"/>
                    <a:pt x="12434570" y="1830479"/>
                  </a:cubicBezTo>
                  <a:lnTo>
                    <a:pt x="159512" y="1830479"/>
                  </a:lnTo>
                  <a:cubicBezTo>
                    <a:pt x="71374" y="1830479"/>
                    <a:pt x="0" y="1771400"/>
                    <a:pt x="0" y="1698608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2606782" cy="1841029"/>
            </a:xfrm>
            <a:custGeom>
              <a:avLst/>
              <a:gdLst/>
              <a:ahLst/>
              <a:cxnLst/>
              <a:rect l="l" t="t" r="r" b="b"/>
              <a:pathLst>
                <a:path w="12606782" h="1841029">
                  <a:moveTo>
                    <a:pt x="0" y="137146"/>
                  </a:moveTo>
                  <a:cubicBezTo>
                    <a:pt x="0" y="61399"/>
                    <a:pt x="74295" y="0"/>
                    <a:pt x="165862" y="0"/>
                  </a:cubicBezTo>
                  <a:lnTo>
                    <a:pt x="12440920" y="0"/>
                  </a:lnTo>
                  <a:lnTo>
                    <a:pt x="12440920" y="5275"/>
                  </a:lnTo>
                  <a:lnTo>
                    <a:pt x="12440920" y="0"/>
                  </a:lnTo>
                  <a:cubicBezTo>
                    <a:pt x="12532487" y="0"/>
                    <a:pt x="12606782" y="61399"/>
                    <a:pt x="12606782" y="137146"/>
                  </a:cubicBezTo>
                  <a:lnTo>
                    <a:pt x="12600432" y="137146"/>
                  </a:lnTo>
                  <a:lnTo>
                    <a:pt x="12606782" y="137146"/>
                  </a:lnTo>
                  <a:lnTo>
                    <a:pt x="12606782" y="1703883"/>
                  </a:lnTo>
                  <a:lnTo>
                    <a:pt x="12600432" y="1703883"/>
                  </a:lnTo>
                  <a:lnTo>
                    <a:pt x="12606782" y="1703883"/>
                  </a:lnTo>
                  <a:cubicBezTo>
                    <a:pt x="12606782" y="1779630"/>
                    <a:pt x="12532487" y="1841029"/>
                    <a:pt x="12440920" y="1841029"/>
                  </a:cubicBezTo>
                  <a:lnTo>
                    <a:pt x="12440920" y="1835754"/>
                  </a:lnTo>
                  <a:lnTo>
                    <a:pt x="12440920" y="1841029"/>
                  </a:lnTo>
                  <a:lnTo>
                    <a:pt x="165862" y="1841029"/>
                  </a:lnTo>
                  <a:lnTo>
                    <a:pt x="165862" y="1835754"/>
                  </a:lnTo>
                  <a:lnTo>
                    <a:pt x="165862" y="1841029"/>
                  </a:lnTo>
                  <a:cubicBezTo>
                    <a:pt x="74295" y="1841029"/>
                    <a:pt x="0" y="1779630"/>
                    <a:pt x="0" y="1703883"/>
                  </a:cubicBezTo>
                  <a:lnTo>
                    <a:pt x="0" y="137146"/>
                  </a:lnTo>
                  <a:lnTo>
                    <a:pt x="6350" y="137146"/>
                  </a:lnTo>
                  <a:lnTo>
                    <a:pt x="0" y="137146"/>
                  </a:lnTo>
                  <a:moveTo>
                    <a:pt x="12700" y="137146"/>
                  </a:moveTo>
                  <a:lnTo>
                    <a:pt x="12700" y="1703883"/>
                  </a:lnTo>
                  <a:lnTo>
                    <a:pt x="6350" y="1703883"/>
                  </a:lnTo>
                  <a:lnTo>
                    <a:pt x="12700" y="1703883"/>
                  </a:lnTo>
                  <a:cubicBezTo>
                    <a:pt x="12700" y="1773827"/>
                    <a:pt x="81280" y="1830479"/>
                    <a:pt x="165862" y="1830479"/>
                  </a:cubicBezTo>
                  <a:lnTo>
                    <a:pt x="12440920" y="1830479"/>
                  </a:lnTo>
                  <a:cubicBezTo>
                    <a:pt x="12525501" y="1830479"/>
                    <a:pt x="12594082" y="1773722"/>
                    <a:pt x="12594082" y="1703883"/>
                  </a:cubicBezTo>
                  <a:lnTo>
                    <a:pt x="12594082" y="137146"/>
                  </a:lnTo>
                  <a:cubicBezTo>
                    <a:pt x="12594082" y="67202"/>
                    <a:pt x="12525501" y="10550"/>
                    <a:pt x="12440920" y="10550"/>
                  </a:cubicBezTo>
                  <a:lnTo>
                    <a:pt x="165862" y="10550"/>
                  </a:lnTo>
                  <a:lnTo>
                    <a:pt x="165862" y="5275"/>
                  </a:lnTo>
                  <a:lnTo>
                    <a:pt x="165862" y="10550"/>
                  </a:lnTo>
                  <a:cubicBezTo>
                    <a:pt x="81280" y="10550"/>
                    <a:pt x="12700" y="67307"/>
                    <a:pt x="12700" y="137146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077998" y="2847131"/>
            <a:ext cx="5042694" cy="736435"/>
            <a:chOff x="0" y="0"/>
            <a:chExt cx="12606735" cy="1841088"/>
          </a:xfrm>
        </p:grpSpPr>
        <p:sp>
          <p:nvSpPr>
            <p:cNvPr id="7" name="Freeform 7"/>
            <p:cNvSpPr/>
            <p:nvPr/>
          </p:nvSpPr>
          <p:spPr>
            <a:xfrm>
              <a:off x="6350" y="5275"/>
              <a:ext cx="12594082" cy="1830479"/>
            </a:xfrm>
            <a:custGeom>
              <a:avLst/>
              <a:gdLst/>
              <a:ahLst/>
              <a:cxnLst/>
              <a:rect l="l" t="t" r="r" b="b"/>
              <a:pathLst>
                <a:path w="12594082" h="1830479">
                  <a:moveTo>
                    <a:pt x="0" y="131871"/>
                  </a:moveTo>
                  <a:cubicBezTo>
                    <a:pt x="0" y="59078"/>
                    <a:pt x="71374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59078"/>
                    <a:pt x="12594082" y="131871"/>
                  </a:cubicBezTo>
                  <a:lnTo>
                    <a:pt x="12594082" y="1698608"/>
                  </a:lnTo>
                  <a:cubicBezTo>
                    <a:pt x="12594082" y="1771400"/>
                    <a:pt x="12522708" y="1830479"/>
                    <a:pt x="12434570" y="1830479"/>
                  </a:cubicBezTo>
                  <a:lnTo>
                    <a:pt x="159512" y="1830479"/>
                  </a:lnTo>
                  <a:cubicBezTo>
                    <a:pt x="71374" y="1830479"/>
                    <a:pt x="0" y="1771400"/>
                    <a:pt x="0" y="1698608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2606782" cy="1841029"/>
            </a:xfrm>
            <a:custGeom>
              <a:avLst/>
              <a:gdLst/>
              <a:ahLst/>
              <a:cxnLst/>
              <a:rect l="l" t="t" r="r" b="b"/>
              <a:pathLst>
                <a:path w="12606782" h="1841029">
                  <a:moveTo>
                    <a:pt x="0" y="137146"/>
                  </a:moveTo>
                  <a:cubicBezTo>
                    <a:pt x="0" y="61399"/>
                    <a:pt x="74295" y="0"/>
                    <a:pt x="165862" y="0"/>
                  </a:cubicBezTo>
                  <a:lnTo>
                    <a:pt x="12440920" y="0"/>
                  </a:lnTo>
                  <a:lnTo>
                    <a:pt x="12440920" y="5275"/>
                  </a:lnTo>
                  <a:lnTo>
                    <a:pt x="12440920" y="0"/>
                  </a:lnTo>
                  <a:cubicBezTo>
                    <a:pt x="12532487" y="0"/>
                    <a:pt x="12606782" y="61399"/>
                    <a:pt x="12606782" y="137146"/>
                  </a:cubicBezTo>
                  <a:lnTo>
                    <a:pt x="12600432" y="137146"/>
                  </a:lnTo>
                  <a:lnTo>
                    <a:pt x="12606782" y="137146"/>
                  </a:lnTo>
                  <a:lnTo>
                    <a:pt x="12606782" y="1703883"/>
                  </a:lnTo>
                  <a:lnTo>
                    <a:pt x="12600432" y="1703883"/>
                  </a:lnTo>
                  <a:lnTo>
                    <a:pt x="12606782" y="1703883"/>
                  </a:lnTo>
                  <a:cubicBezTo>
                    <a:pt x="12606782" y="1779630"/>
                    <a:pt x="12532487" y="1841029"/>
                    <a:pt x="12440920" y="1841029"/>
                  </a:cubicBezTo>
                  <a:lnTo>
                    <a:pt x="12440920" y="1835754"/>
                  </a:lnTo>
                  <a:lnTo>
                    <a:pt x="12440920" y="1841029"/>
                  </a:lnTo>
                  <a:lnTo>
                    <a:pt x="165862" y="1841029"/>
                  </a:lnTo>
                  <a:lnTo>
                    <a:pt x="165862" y="1835754"/>
                  </a:lnTo>
                  <a:lnTo>
                    <a:pt x="165862" y="1841029"/>
                  </a:lnTo>
                  <a:cubicBezTo>
                    <a:pt x="74295" y="1841029"/>
                    <a:pt x="0" y="1779630"/>
                    <a:pt x="0" y="1703883"/>
                  </a:cubicBezTo>
                  <a:lnTo>
                    <a:pt x="0" y="137146"/>
                  </a:lnTo>
                  <a:lnTo>
                    <a:pt x="6350" y="137146"/>
                  </a:lnTo>
                  <a:lnTo>
                    <a:pt x="0" y="137146"/>
                  </a:lnTo>
                  <a:moveTo>
                    <a:pt x="12700" y="137146"/>
                  </a:moveTo>
                  <a:lnTo>
                    <a:pt x="12700" y="1703883"/>
                  </a:lnTo>
                  <a:lnTo>
                    <a:pt x="6350" y="1703883"/>
                  </a:lnTo>
                  <a:lnTo>
                    <a:pt x="12700" y="1703883"/>
                  </a:lnTo>
                  <a:cubicBezTo>
                    <a:pt x="12700" y="1773827"/>
                    <a:pt x="81280" y="1830479"/>
                    <a:pt x="165862" y="1830479"/>
                  </a:cubicBezTo>
                  <a:lnTo>
                    <a:pt x="12440920" y="1830479"/>
                  </a:lnTo>
                  <a:cubicBezTo>
                    <a:pt x="12525501" y="1830479"/>
                    <a:pt x="12594082" y="1773722"/>
                    <a:pt x="12594082" y="1703883"/>
                  </a:cubicBezTo>
                  <a:lnTo>
                    <a:pt x="12594082" y="137146"/>
                  </a:lnTo>
                  <a:cubicBezTo>
                    <a:pt x="12594082" y="67202"/>
                    <a:pt x="12525501" y="10550"/>
                    <a:pt x="12440920" y="10550"/>
                  </a:cubicBezTo>
                  <a:lnTo>
                    <a:pt x="165862" y="10550"/>
                  </a:lnTo>
                  <a:lnTo>
                    <a:pt x="165862" y="5275"/>
                  </a:lnTo>
                  <a:lnTo>
                    <a:pt x="165862" y="10550"/>
                  </a:lnTo>
                  <a:cubicBezTo>
                    <a:pt x="81280" y="10550"/>
                    <a:pt x="12700" y="67307"/>
                    <a:pt x="12700" y="137146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2087523" y="4699082"/>
            <a:ext cx="5042694" cy="736435"/>
            <a:chOff x="0" y="0"/>
            <a:chExt cx="12606735" cy="1841088"/>
          </a:xfrm>
        </p:grpSpPr>
        <p:sp>
          <p:nvSpPr>
            <p:cNvPr id="10" name="Freeform 10"/>
            <p:cNvSpPr/>
            <p:nvPr/>
          </p:nvSpPr>
          <p:spPr>
            <a:xfrm>
              <a:off x="6350" y="5275"/>
              <a:ext cx="12594082" cy="1830479"/>
            </a:xfrm>
            <a:custGeom>
              <a:avLst/>
              <a:gdLst/>
              <a:ahLst/>
              <a:cxnLst/>
              <a:rect l="l" t="t" r="r" b="b"/>
              <a:pathLst>
                <a:path w="12594082" h="1830479">
                  <a:moveTo>
                    <a:pt x="0" y="131871"/>
                  </a:moveTo>
                  <a:cubicBezTo>
                    <a:pt x="0" y="59078"/>
                    <a:pt x="71374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59078"/>
                    <a:pt x="12594082" y="131871"/>
                  </a:cubicBezTo>
                  <a:lnTo>
                    <a:pt x="12594082" y="1698608"/>
                  </a:lnTo>
                  <a:cubicBezTo>
                    <a:pt x="12594082" y="1771400"/>
                    <a:pt x="12522708" y="1830479"/>
                    <a:pt x="12434570" y="1830479"/>
                  </a:cubicBezTo>
                  <a:lnTo>
                    <a:pt x="159512" y="1830479"/>
                  </a:lnTo>
                  <a:cubicBezTo>
                    <a:pt x="71374" y="1830479"/>
                    <a:pt x="0" y="1771400"/>
                    <a:pt x="0" y="1698608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2606782" cy="1841029"/>
            </a:xfrm>
            <a:custGeom>
              <a:avLst/>
              <a:gdLst/>
              <a:ahLst/>
              <a:cxnLst/>
              <a:rect l="l" t="t" r="r" b="b"/>
              <a:pathLst>
                <a:path w="12606782" h="1841029">
                  <a:moveTo>
                    <a:pt x="0" y="137146"/>
                  </a:moveTo>
                  <a:cubicBezTo>
                    <a:pt x="0" y="61399"/>
                    <a:pt x="74295" y="0"/>
                    <a:pt x="165862" y="0"/>
                  </a:cubicBezTo>
                  <a:lnTo>
                    <a:pt x="12440920" y="0"/>
                  </a:lnTo>
                  <a:lnTo>
                    <a:pt x="12440920" y="5275"/>
                  </a:lnTo>
                  <a:lnTo>
                    <a:pt x="12440920" y="0"/>
                  </a:lnTo>
                  <a:cubicBezTo>
                    <a:pt x="12532487" y="0"/>
                    <a:pt x="12606782" y="61399"/>
                    <a:pt x="12606782" y="137146"/>
                  </a:cubicBezTo>
                  <a:lnTo>
                    <a:pt x="12600432" y="137146"/>
                  </a:lnTo>
                  <a:lnTo>
                    <a:pt x="12606782" y="137146"/>
                  </a:lnTo>
                  <a:lnTo>
                    <a:pt x="12606782" y="1703883"/>
                  </a:lnTo>
                  <a:lnTo>
                    <a:pt x="12600432" y="1703883"/>
                  </a:lnTo>
                  <a:lnTo>
                    <a:pt x="12606782" y="1703883"/>
                  </a:lnTo>
                  <a:cubicBezTo>
                    <a:pt x="12606782" y="1779630"/>
                    <a:pt x="12532487" y="1841029"/>
                    <a:pt x="12440920" y="1841029"/>
                  </a:cubicBezTo>
                  <a:lnTo>
                    <a:pt x="12440920" y="1835754"/>
                  </a:lnTo>
                  <a:lnTo>
                    <a:pt x="12440920" y="1841029"/>
                  </a:lnTo>
                  <a:lnTo>
                    <a:pt x="165862" y="1841029"/>
                  </a:lnTo>
                  <a:lnTo>
                    <a:pt x="165862" y="1835754"/>
                  </a:lnTo>
                  <a:lnTo>
                    <a:pt x="165862" y="1841029"/>
                  </a:lnTo>
                  <a:cubicBezTo>
                    <a:pt x="74295" y="1841029"/>
                    <a:pt x="0" y="1779630"/>
                    <a:pt x="0" y="1703883"/>
                  </a:cubicBezTo>
                  <a:lnTo>
                    <a:pt x="0" y="137146"/>
                  </a:lnTo>
                  <a:lnTo>
                    <a:pt x="6350" y="137146"/>
                  </a:lnTo>
                  <a:lnTo>
                    <a:pt x="0" y="137146"/>
                  </a:lnTo>
                  <a:moveTo>
                    <a:pt x="12700" y="137146"/>
                  </a:moveTo>
                  <a:lnTo>
                    <a:pt x="12700" y="1703883"/>
                  </a:lnTo>
                  <a:lnTo>
                    <a:pt x="6350" y="1703883"/>
                  </a:lnTo>
                  <a:lnTo>
                    <a:pt x="12700" y="1703883"/>
                  </a:lnTo>
                  <a:cubicBezTo>
                    <a:pt x="12700" y="1773827"/>
                    <a:pt x="81280" y="1830479"/>
                    <a:pt x="165862" y="1830479"/>
                  </a:cubicBezTo>
                  <a:lnTo>
                    <a:pt x="12440920" y="1830479"/>
                  </a:lnTo>
                  <a:cubicBezTo>
                    <a:pt x="12525501" y="1830479"/>
                    <a:pt x="12594082" y="1773722"/>
                    <a:pt x="12594082" y="1703883"/>
                  </a:cubicBezTo>
                  <a:lnTo>
                    <a:pt x="12594082" y="137146"/>
                  </a:lnTo>
                  <a:cubicBezTo>
                    <a:pt x="12594082" y="67202"/>
                    <a:pt x="12525501" y="10550"/>
                    <a:pt x="12440920" y="10550"/>
                  </a:cubicBezTo>
                  <a:lnTo>
                    <a:pt x="165862" y="10550"/>
                  </a:lnTo>
                  <a:lnTo>
                    <a:pt x="165862" y="5275"/>
                  </a:lnTo>
                  <a:lnTo>
                    <a:pt x="165862" y="10550"/>
                  </a:lnTo>
                  <a:cubicBezTo>
                    <a:pt x="81280" y="10550"/>
                    <a:pt x="12700" y="67307"/>
                    <a:pt x="12700" y="137146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2282865" y="2918438"/>
            <a:ext cx="4533412" cy="2720362"/>
            <a:chOff x="0" y="0"/>
            <a:chExt cx="11333529" cy="68009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333529" cy="6668402"/>
            </a:xfrm>
            <a:custGeom>
              <a:avLst/>
              <a:gdLst/>
              <a:ahLst/>
              <a:cxnLst/>
              <a:rect l="l" t="t" r="r" b="b"/>
              <a:pathLst>
                <a:path w="11333529" h="6668402">
                  <a:moveTo>
                    <a:pt x="0" y="0"/>
                  </a:moveTo>
                  <a:lnTo>
                    <a:pt x="11333529" y="0"/>
                  </a:lnTo>
                  <a:lnTo>
                    <a:pt x="11333529" y="6668402"/>
                  </a:lnTo>
                  <a:lnTo>
                    <a:pt x="0" y="66684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196825"/>
              <a:ext cx="11333529" cy="660408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16654" lvl="1" indent="-158327" algn="l">
                <a:lnSpc>
                  <a:spcPts val="1833"/>
                </a:lnSpc>
                <a:buFont typeface="Arial"/>
                <a:buChar char="•"/>
              </a:pPr>
              <a:r>
                <a:rPr lang="en-US" sz="1466" dirty="0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Implementing strong security controls ensures source code integrity.</a:t>
              </a:r>
            </a:p>
            <a:p>
              <a:pPr algn="l">
                <a:lnSpc>
                  <a:spcPts val="1833"/>
                </a:lnSpc>
              </a:pPr>
              <a:endParaRPr lang="en-US" sz="1466" dirty="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endParaRPr>
            </a:p>
            <a:p>
              <a:pPr algn="l">
                <a:lnSpc>
                  <a:spcPts val="1833"/>
                </a:lnSpc>
              </a:pPr>
              <a:endParaRPr lang="en-US" sz="1466" dirty="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endParaRPr>
            </a:p>
            <a:p>
              <a:pPr marL="316654" lvl="1" indent="-158327" algn="l">
                <a:lnSpc>
                  <a:spcPts val="1833"/>
                </a:lnSpc>
                <a:buFont typeface="Arial"/>
                <a:buChar char="•"/>
              </a:pPr>
              <a:r>
                <a:rPr lang="en-US" sz="1466" dirty="0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Regular reviews and improvements enhance repository security.</a:t>
              </a:r>
            </a:p>
            <a:p>
              <a:pPr algn="l">
                <a:lnSpc>
                  <a:spcPts val="1833"/>
                </a:lnSpc>
              </a:pPr>
              <a:endParaRPr lang="en-US" sz="1466" dirty="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endParaRPr>
            </a:p>
            <a:p>
              <a:pPr algn="l">
                <a:lnSpc>
                  <a:spcPts val="1833"/>
                </a:lnSpc>
              </a:pPr>
              <a:endParaRPr lang="en-US" sz="1466" dirty="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endParaRPr>
            </a:p>
            <a:p>
              <a:pPr marL="316654" lvl="1" indent="-158327" algn="l">
                <a:lnSpc>
                  <a:spcPts val="1833"/>
                </a:lnSpc>
                <a:buFont typeface="Arial"/>
                <a:buChar char="•"/>
              </a:pPr>
              <a:r>
                <a:rPr lang="en-US" sz="1466" dirty="0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Encourage security-first approaches in development and collaboration.</a:t>
              </a:r>
            </a:p>
            <a:p>
              <a:pPr algn="l">
                <a:lnSpc>
                  <a:spcPts val="1833"/>
                </a:lnSpc>
              </a:pPr>
              <a:endParaRPr lang="en-US" sz="1466" dirty="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0" y="-66675"/>
            <a:ext cx="9810750" cy="2054756"/>
          </a:xfrm>
          <a:custGeom>
            <a:avLst/>
            <a:gdLst/>
            <a:ahLst/>
            <a:cxnLst/>
            <a:rect l="l" t="t" r="r" b="b"/>
            <a:pathLst>
              <a:path w="10150331" h="2054756">
                <a:moveTo>
                  <a:pt x="0" y="0"/>
                </a:moveTo>
                <a:lnTo>
                  <a:pt x="10150331" y="0"/>
                </a:lnTo>
                <a:lnTo>
                  <a:pt x="10150331" y="2054756"/>
                </a:lnTo>
                <a:lnTo>
                  <a:pt x="0" y="2054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348" b="-62106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31520" y="2847131"/>
            <a:ext cx="8290560" cy="3613428"/>
            <a:chOff x="0" y="0"/>
            <a:chExt cx="20726400" cy="9033570"/>
          </a:xfrm>
        </p:grpSpPr>
        <p:sp>
          <p:nvSpPr>
            <p:cNvPr id="4" name="Freeform 4"/>
            <p:cNvSpPr/>
            <p:nvPr/>
          </p:nvSpPr>
          <p:spPr>
            <a:xfrm>
              <a:off x="10440" y="25882"/>
              <a:ext cx="20705596" cy="8981516"/>
            </a:xfrm>
            <a:custGeom>
              <a:avLst/>
              <a:gdLst/>
              <a:ahLst/>
              <a:cxnLst/>
              <a:rect l="l" t="t" r="r" b="b"/>
              <a:pathLst>
                <a:path w="20705596" h="8981516">
                  <a:moveTo>
                    <a:pt x="0" y="647046"/>
                  </a:moveTo>
                  <a:cubicBezTo>
                    <a:pt x="0" y="289876"/>
                    <a:pt x="117344" y="0"/>
                    <a:pt x="262249" y="0"/>
                  </a:cubicBezTo>
                  <a:lnTo>
                    <a:pt x="20443347" y="0"/>
                  </a:lnTo>
                  <a:cubicBezTo>
                    <a:pt x="20588253" y="0"/>
                    <a:pt x="20705596" y="289876"/>
                    <a:pt x="20705596" y="647046"/>
                  </a:cubicBezTo>
                  <a:lnTo>
                    <a:pt x="20705596" y="8334469"/>
                  </a:lnTo>
                  <a:cubicBezTo>
                    <a:pt x="20705596" y="8691639"/>
                    <a:pt x="20588253" y="8981515"/>
                    <a:pt x="20443347" y="8981515"/>
                  </a:cubicBezTo>
                  <a:lnTo>
                    <a:pt x="262249" y="8981515"/>
                  </a:lnTo>
                  <a:cubicBezTo>
                    <a:pt x="117344" y="8981515"/>
                    <a:pt x="0" y="8691639"/>
                    <a:pt x="0" y="83344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20726447" cy="9033279"/>
            </a:xfrm>
            <a:custGeom>
              <a:avLst/>
              <a:gdLst/>
              <a:ahLst/>
              <a:cxnLst/>
              <a:rect l="l" t="t" r="r" b="b"/>
              <a:pathLst>
                <a:path w="20726447" h="9033279">
                  <a:moveTo>
                    <a:pt x="0" y="672928"/>
                  </a:moveTo>
                  <a:cubicBezTo>
                    <a:pt x="0" y="301265"/>
                    <a:pt x="122146" y="0"/>
                    <a:pt x="272689" y="0"/>
                  </a:cubicBezTo>
                  <a:lnTo>
                    <a:pt x="20453787" y="0"/>
                  </a:lnTo>
                  <a:lnTo>
                    <a:pt x="20453787" y="25882"/>
                  </a:lnTo>
                  <a:lnTo>
                    <a:pt x="20453787" y="0"/>
                  </a:lnTo>
                  <a:cubicBezTo>
                    <a:pt x="20604331" y="0"/>
                    <a:pt x="20726447" y="301265"/>
                    <a:pt x="20726447" y="672928"/>
                  </a:cubicBezTo>
                  <a:lnTo>
                    <a:pt x="20716036" y="672928"/>
                  </a:lnTo>
                  <a:lnTo>
                    <a:pt x="20726447" y="672928"/>
                  </a:lnTo>
                  <a:lnTo>
                    <a:pt x="20726447" y="8360351"/>
                  </a:lnTo>
                  <a:lnTo>
                    <a:pt x="20716036" y="8360351"/>
                  </a:lnTo>
                  <a:lnTo>
                    <a:pt x="20726447" y="8360351"/>
                  </a:lnTo>
                  <a:cubicBezTo>
                    <a:pt x="20726447" y="8732015"/>
                    <a:pt x="20604331" y="9033279"/>
                    <a:pt x="20453787" y="9033279"/>
                  </a:cubicBezTo>
                  <a:lnTo>
                    <a:pt x="20453787" y="9007397"/>
                  </a:lnTo>
                  <a:lnTo>
                    <a:pt x="20453787" y="9033279"/>
                  </a:lnTo>
                  <a:lnTo>
                    <a:pt x="272689" y="9033279"/>
                  </a:lnTo>
                  <a:lnTo>
                    <a:pt x="272689" y="9007397"/>
                  </a:lnTo>
                  <a:lnTo>
                    <a:pt x="272689" y="9033279"/>
                  </a:lnTo>
                  <a:cubicBezTo>
                    <a:pt x="122146" y="9033279"/>
                    <a:pt x="0" y="8732015"/>
                    <a:pt x="0" y="8360351"/>
                  </a:cubicBezTo>
                  <a:lnTo>
                    <a:pt x="0" y="672928"/>
                  </a:lnTo>
                  <a:lnTo>
                    <a:pt x="10440" y="672928"/>
                  </a:lnTo>
                  <a:lnTo>
                    <a:pt x="0" y="672928"/>
                  </a:lnTo>
                  <a:moveTo>
                    <a:pt x="20880" y="672928"/>
                  </a:moveTo>
                  <a:lnTo>
                    <a:pt x="20880" y="8360351"/>
                  </a:lnTo>
                  <a:lnTo>
                    <a:pt x="10440" y="8360351"/>
                  </a:lnTo>
                  <a:lnTo>
                    <a:pt x="20880" y="8360351"/>
                  </a:lnTo>
                  <a:cubicBezTo>
                    <a:pt x="20880" y="8703545"/>
                    <a:pt x="133630" y="8981515"/>
                    <a:pt x="272689" y="8981515"/>
                  </a:cubicBezTo>
                  <a:lnTo>
                    <a:pt x="20453787" y="8981515"/>
                  </a:lnTo>
                  <a:cubicBezTo>
                    <a:pt x="20592845" y="8981515"/>
                    <a:pt x="20705597" y="8703026"/>
                    <a:pt x="20705597" y="8360351"/>
                  </a:cubicBezTo>
                  <a:lnTo>
                    <a:pt x="20705597" y="672928"/>
                  </a:lnTo>
                  <a:cubicBezTo>
                    <a:pt x="20705597" y="329735"/>
                    <a:pt x="20592845" y="51764"/>
                    <a:pt x="20453787" y="51764"/>
                  </a:cubicBezTo>
                  <a:lnTo>
                    <a:pt x="272689" y="51764"/>
                  </a:lnTo>
                  <a:lnTo>
                    <a:pt x="272689" y="25882"/>
                  </a:lnTo>
                  <a:lnTo>
                    <a:pt x="272689" y="51764"/>
                  </a:lnTo>
                  <a:cubicBezTo>
                    <a:pt x="133630" y="51764"/>
                    <a:pt x="20880" y="330252"/>
                    <a:pt x="20880" y="672928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01491" y="3166088"/>
            <a:ext cx="7438201" cy="2895961"/>
            <a:chOff x="0" y="0"/>
            <a:chExt cx="18595504" cy="72399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595504" cy="7239902"/>
            </a:xfrm>
            <a:custGeom>
              <a:avLst/>
              <a:gdLst/>
              <a:ahLst/>
              <a:cxnLst/>
              <a:rect l="l" t="t" r="r" b="b"/>
              <a:pathLst>
                <a:path w="18595504" h="7239902">
                  <a:moveTo>
                    <a:pt x="0" y="0"/>
                  </a:moveTo>
                  <a:lnTo>
                    <a:pt x="18595504" y="0"/>
                  </a:lnTo>
                  <a:lnTo>
                    <a:pt x="18595504" y="7239902"/>
                  </a:lnTo>
                  <a:lnTo>
                    <a:pt x="0" y="7239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8595504" cy="72494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16654" lvl="1" indent="-158327" algn="l">
                <a:lnSpc>
                  <a:spcPts val="1833"/>
                </a:lnSpc>
                <a:buFont typeface="Arial"/>
                <a:buChar char="•"/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National Cyber Security Centre. (n.d.). Protect your code repository. Retrieved from </a:t>
              </a:r>
              <a:r>
                <a:rPr lang="en-US" sz="1466" u="sng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  <a:hlinkClick r:id="rId3" tooltip="https://www.ncsc.gov.uk/collection/developers-collection/principles/protect-your-code-repository"/>
                </a:rPr>
                <a:t>https://www.ncsc.gov.uk/collection/developers-collection/principles/protect-your-code-repository</a:t>
              </a:r>
            </a:p>
            <a:p>
              <a:pPr marL="316654" lvl="1" indent="-158327" algn="l">
                <a:lnSpc>
                  <a:spcPts val="1833"/>
                </a:lnSpc>
                <a:buFont typeface="Arial"/>
                <a:buChar char="•"/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Assembla. (n.d.). Source Code Security Best Practices: A Complete Guide. Retrieved from </a:t>
              </a:r>
              <a:r>
                <a:rPr lang="en-US" sz="1466" u="sng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  <a:hlinkClick r:id="rId4" tooltip="https://get.assembla.com/blog/source-code-security/"/>
                </a:rPr>
                <a:t>https://get.assembla.com/blog/source-code-security/</a:t>
              </a:r>
            </a:p>
            <a:p>
              <a:pPr marL="316654" lvl="1" indent="-158327" algn="l">
                <a:lnSpc>
                  <a:spcPts val="1833"/>
                </a:lnSpc>
                <a:buFont typeface="Arial"/>
                <a:buChar char="•"/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Endpoint Protector. (n.d.). Your Ultimate Guide to Source Code Protection. Retrieved from </a:t>
              </a:r>
              <a:r>
                <a:rPr lang="en-US" sz="1466" u="sng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  <a:hlinkClick r:id="rId5" tooltip="https://www.endpointprotector.com/blog/your-ultimate-guide-to-source-code-protection/"/>
                </a:rPr>
                <a:t>https://www.endpointprotector.com/blog/your-ultimate-guide-to-source-code-protection/</a:t>
              </a:r>
            </a:p>
            <a:p>
              <a:pPr marL="316654" lvl="1" indent="-158327" algn="l">
                <a:lnSpc>
                  <a:spcPts val="1833"/>
                </a:lnSpc>
                <a:buFont typeface="Arial"/>
                <a:buChar char="•"/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TechTarget. (n.d.). Top 4 Source Code Security Best Practices. Retrieved from </a:t>
              </a:r>
              <a:r>
                <a:rPr lang="en-US" sz="1466" u="sng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  <a:hlinkClick r:id="rId6" tooltip="https://www.techtarget.com/searchsecurity/tip/Top-4-source-code-security-best-practices"/>
                </a:rPr>
                <a:t>https://www.techtarget.com/searchsecurity/tip/Top-4-source-code-security-best-practices</a:t>
              </a:r>
            </a:p>
            <a:p>
              <a:pPr algn="l">
                <a:lnSpc>
                  <a:spcPts val="1833"/>
                </a:lnSpc>
              </a:pPr>
              <a:endParaRPr lang="en-US" sz="1466" u="sng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  <a:hlinkClick r:id="rId6" tooltip="https://www.techtarget.com/searchsecurity/tip/Top-4-source-code-security-best-practices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0" y="-66675"/>
            <a:ext cx="9810750" cy="1986014"/>
          </a:xfrm>
          <a:custGeom>
            <a:avLst/>
            <a:gdLst/>
            <a:ahLst/>
            <a:cxnLst/>
            <a:rect l="l" t="t" r="r" b="b"/>
            <a:pathLst>
              <a:path w="9810750" h="1986014">
                <a:moveTo>
                  <a:pt x="0" y="0"/>
                </a:moveTo>
                <a:lnTo>
                  <a:pt x="9810750" y="0"/>
                </a:lnTo>
                <a:lnTo>
                  <a:pt x="9810750" y="1986014"/>
                </a:lnTo>
                <a:lnTo>
                  <a:pt x="0" y="19860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77599" r="-327" b="-45785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85" r="-628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28241" y="4933371"/>
            <a:ext cx="4497117" cy="1964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6"/>
              </a:lnSpc>
              <a:spcBef>
                <a:spcPct val="0"/>
              </a:spcBef>
            </a:pPr>
            <a:r>
              <a:rPr lang="en-US" sz="2517">
                <a:solidFill>
                  <a:srgbClr val="FFFFFF"/>
                </a:solidFill>
                <a:latin typeface="Corben"/>
                <a:ea typeface="Corben"/>
                <a:cs typeface="Corben"/>
                <a:sym typeface="Corben"/>
              </a:rPr>
              <a:t>Any Questions?</a:t>
            </a:r>
          </a:p>
          <a:p>
            <a:pPr algn="ctr">
              <a:lnSpc>
                <a:spcPts val="3146"/>
              </a:lnSpc>
              <a:spcBef>
                <a:spcPct val="0"/>
              </a:spcBef>
            </a:pPr>
            <a:endParaRPr lang="en-US" sz="2517">
              <a:solidFill>
                <a:srgbClr val="FFFFFF"/>
              </a:solidFill>
              <a:latin typeface="Corben"/>
              <a:ea typeface="Corben"/>
              <a:cs typeface="Corben"/>
              <a:sym typeface="Corben"/>
            </a:endParaRPr>
          </a:p>
          <a:p>
            <a:pPr algn="ctr">
              <a:lnSpc>
                <a:spcPts val="3146"/>
              </a:lnSpc>
              <a:spcBef>
                <a:spcPct val="0"/>
              </a:spcBef>
            </a:pPr>
            <a:r>
              <a:rPr lang="en-US" sz="2517">
                <a:solidFill>
                  <a:srgbClr val="FFFFFF"/>
                </a:solidFill>
                <a:latin typeface="Corben"/>
                <a:ea typeface="Corben"/>
                <a:cs typeface="Corben"/>
                <a:sym typeface="Corben"/>
              </a:rPr>
              <a:t>Drop a mail at</a:t>
            </a:r>
          </a:p>
          <a:p>
            <a:pPr algn="ctr">
              <a:lnSpc>
                <a:spcPts val="3146"/>
              </a:lnSpc>
              <a:spcBef>
                <a:spcPct val="0"/>
              </a:spcBef>
            </a:pPr>
            <a:r>
              <a:rPr lang="en-US" sz="2517">
                <a:solidFill>
                  <a:srgbClr val="FFFFFF"/>
                </a:solidFill>
                <a:latin typeface="Corben"/>
                <a:ea typeface="Corben"/>
                <a:cs typeface="Corben"/>
                <a:sym typeface="Corben"/>
              </a:rPr>
              <a:t>prpoudel@my365.bellevue.edu</a:t>
            </a:r>
          </a:p>
          <a:p>
            <a:pPr algn="ctr">
              <a:lnSpc>
                <a:spcPts val="3146"/>
              </a:lnSpc>
              <a:spcBef>
                <a:spcPct val="0"/>
              </a:spcBef>
            </a:pPr>
            <a:endParaRPr lang="en-US" sz="2517">
              <a:solidFill>
                <a:srgbClr val="FFFFFF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29193" y="2440067"/>
            <a:ext cx="5927090" cy="958956"/>
            <a:chOff x="0" y="0"/>
            <a:chExt cx="14817725" cy="23973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17725" cy="2397389"/>
            </a:xfrm>
            <a:custGeom>
              <a:avLst/>
              <a:gdLst/>
              <a:ahLst/>
              <a:cxnLst/>
              <a:rect l="l" t="t" r="r" b="b"/>
              <a:pathLst>
                <a:path w="14817725" h="2397389">
                  <a:moveTo>
                    <a:pt x="0" y="0"/>
                  </a:moveTo>
                  <a:lnTo>
                    <a:pt x="14817725" y="0"/>
                  </a:lnTo>
                  <a:lnTo>
                    <a:pt x="14817725" y="2397389"/>
                  </a:lnTo>
                  <a:lnTo>
                    <a:pt x="0" y="23973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4817725" cy="241643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00"/>
                </a:lnSpc>
              </a:pPr>
              <a:r>
                <a:rPr lang="en-US" sz="2966">
                  <a:solidFill>
                    <a:srgbClr val="1B1B27"/>
                  </a:solidFill>
                  <a:latin typeface="Corben"/>
                  <a:ea typeface="Corben"/>
                  <a:cs typeface="Corben"/>
                  <a:sym typeface="Corben"/>
                </a:rPr>
                <a:t>Why Secure Shared Repositories?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9193" y="3700145"/>
            <a:ext cx="1890157" cy="387430"/>
            <a:chOff x="0" y="0"/>
            <a:chExt cx="4725392" cy="9685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25392" cy="968575"/>
            </a:xfrm>
            <a:custGeom>
              <a:avLst/>
              <a:gdLst/>
              <a:ahLst/>
              <a:cxnLst/>
              <a:rect l="l" t="t" r="r" b="b"/>
              <a:pathLst>
                <a:path w="4725392" h="968575">
                  <a:moveTo>
                    <a:pt x="0" y="0"/>
                  </a:moveTo>
                  <a:lnTo>
                    <a:pt x="4725392" y="0"/>
                  </a:lnTo>
                  <a:lnTo>
                    <a:pt x="4725392" y="968575"/>
                  </a:lnTo>
                  <a:lnTo>
                    <a:pt x="0" y="968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725392" cy="978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33"/>
                </a:lnSpc>
              </a:pPr>
              <a:r>
                <a:rPr lang="en-US" sz="1466">
                  <a:solidFill>
                    <a:srgbClr val="1B1B27"/>
                  </a:solidFill>
                  <a:latin typeface="Corben"/>
                  <a:ea typeface="Corben"/>
                  <a:cs typeface="Corben"/>
                  <a:sym typeface="Corben"/>
                </a:rPr>
                <a:t>Unauthorized Access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29193" y="4087575"/>
            <a:ext cx="2652077" cy="241935"/>
            <a:chOff x="0" y="0"/>
            <a:chExt cx="6630193" cy="6048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30193" cy="604838"/>
            </a:xfrm>
            <a:custGeom>
              <a:avLst/>
              <a:gdLst/>
              <a:ahLst/>
              <a:cxnLst/>
              <a:rect l="l" t="t" r="r" b="b"/>
              <a:pathLst>
                <a:path w="6630193" h="604838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6630193" cy="6715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900"/>
                </a:lnSpc>
              </a:pPr>
              <a:r>
                <a:rPr lang="en-US" sz="1166">
                  <a:solidFill>
                    <a:srgbClr val="404155"/>
                  </a:solidFill>
                  <a:latin typeface="Arimo"/>
                  <a:ea typeface="Arimo"/>
                  <a:cs typeface="Arimo"/>
                  <a:sym typeface="Arimo"/>
                </a:rPr>
                <a:t>Prevent malicious code injections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55285" y="3700145"/>
            <a:ext cx="1890157" cy="387430"/>
            <a:chOff x="0" y="0"/>
            <a:chExt cx="4725392" cy="9685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968575"/>
            </a:xfrm>
            <a:custGeom>
              <a:avLst/>
              <a:gdLst/>
              <a:ahLst/>
              <a:cxnLst/>
              <a:rect l="l" t="t" r="r" b="b"/>
              <a:pathLst>
                <a:path w="4725392" h="968575">
                  <a:moveTo>
                    <a:pt x="0" y="0"/>
                  </a:moveTo>
                  <a:lnTo>
                    <a:pt x="4725392" y="0"/>
                  </a:lnTo>
                  <a:lnTo>
                    <a:pt x="4725392" y="968575"/>
                  </a:lnTo>
                  <a:lnTo>
                    <a:pt x="0" y="968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4725392" cy="978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33"/>
                </a:lnSpc>
              </a:pPr>
              <a:r>
                <a:rPr lang="en-US" sz="1466">
                  <a:solidFill>
                    <a:srgbClr val="1B1B27"/>
                  </a:solidFill>
                  <a:latin typeface="Corben"/>
                  <a:ea typeface="Corben"/>
                  <a:cs typeface="Corben"/>
                  <a:sym typeface="Corben"/>
                </a:rPr>
                <a:t>Data Leaks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555285" y="4087575"/>
            <a:ext cx="2652077" cy="241935"/>
            <a:chOff x="0" y="0"/>
            <a:chExt cx="6630193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30193" cy="604838"/>
            </a:xfrm>
            <a:custGeom>
              <a:avLst/>
              <a:gdLst/>
              <a:ahLst/>
              <a:cxnLst/>
              <a:rect l="l" t="t" r="r" b="b"/>
              <a:pathLst>
                <a:path w="6630193" h="604838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6630193" cy="6715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900"/>
                </a:lnSpc>
              </a:pPr>
              <a:r>
                <a:rPr lang="en-US" sz="1166">
                  <a:solidFill>
                    <a:srgbClr val="404155"/>
                  </a:solidFill>
                  <a:latin typeface="Arimo"/>
                  <a:ea typeface="Arimo"/>
                  <a:cs typeface="Arimo"/>
                  <a:sym typeface="Arimo"/>
                </a:rPr>
                <a:t>Avoid exposure of sensitive data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81378" y="3700145"/>
            <a:ext cx="1890157" cy="387430"/>
            <a:chOff x="0" y="0"/>
            <a:chExt cx="4725392" cy="9685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25392" cy="968575"/>
            </a:xfrm>
            <a:custGeom>
              <a:avLst/>
              <a:gdLst/>
              <a:ahLst/>
              <a:cxnLst/>
              <a:rect l="l" t="t" r="r" b="b"/>
              <a:pathLst>
                <a:path w="4725392" h="968575">
                  <a:moveTo>
                    <a:pt x="0" y="0"/>
                  </a:moveTo>
                  <a:lnTo>
                    <a:pt x="4725392" y="0"/>
                  </a:lnTo>
                  <a:lnTo>
                    <a:pt x="4725392" y="968575"/>
                  </a:lnTo>
                  <a:lnTo>
                    <a:pt x="0" y="9685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4725392" cy="9781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33"/>
                </a:lnSpc>
              </a:pPr>
              <a:r>
                <a:rPr lang="en-US" sz="1466">
                  <a:solidFill>
                    <a:srgbClr val="1B1B27"/>
                  </a:solidFill>
                  <a:latin typeface="Corben"/>
                  <a:ea typeface="Corben"/>
                  <a:cs typeface="Corben"/>
                  <a:sym typeface="Corben"/>
                </a:rPr>
                <a:t>Security Threats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581378" y="4087575"/>
            <a:ext cx="2652077" cy="241935"/>
            <a:chOff x="0" y="0"/>
            <a:chExt cx="6630193" cy="60483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630193" cy="604838"/>
            </a:xfrm>
            <a:custGeom>
              <a:avLst/>
              <a:gdLst/>
              <a:ahLst/>
              <a:cxnLst/>
              <a:rect l="l" t="t" r="r" b="b"/>
              <a:pathLst>
                <a:path w="6630193" h="604838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6630193" cy="6715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900"/>
                </a:lnSpc>
              </a:pPr>
              <a:r>
                <a:rPr lang="en-US" sz="1166">
                  <a:solidFill>
                    <a:srgbClr val="404155"/>
                  </a:solidFill>
                  <a:latin typeface="Arimo"/>
                  <a:ea typeface="Arimo"/>
                  <a:cs typeface="Arimo"/>
                  <a:sym typeface="Arimo"/>
                </a:rPr>
                <a:t>Mitigate vulnerabilities proactively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6096000" y="0"/>
            <a:ext cx="3657600" cy="7315200"/>
          </a:xfrm>
          <a:custGeom>
            <a:avLst/>
            <a:gdLst/>
            <a:ahLst/>
            <a:cxnLst/>
            <a:rect l="l" t="t" r="r" b="b"/>
            <a:pathLst>
              <a:path w="3657600" h="7315200">
                <a:moveTo>
                  <a:pt x="0" y="0"/>
                </a:moveTo>
                <a:lnTo>
                  <a:pt x="3657600" y="0"/>
                </a:lnTo>
                <a:lnTo>
                  <a:pt x="3657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29193" y="2519839"/>
            <a:ext cx="4541599" cy="777399"/>
            <a:chOff x="0" y="0"/>
            <a:chExt cx="11353998" cy="19434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53998" cy="1943497"/>
            </a:xfrm>
            <a:custGeom>
              <a:avLst/>
              <a:gdLst/>
              <a:ahLst/>
              <a:cxnLst/>
              <a:rect l="l" t="t" r="r" b="b"/>
              <a:pathLst>
                <a:path w="11353998" h="1943497">
                  <a:moveTo>
                    <a:pt x="0" y="0"/>
                  </a:moveTo>
                  <a:lnTo>
                    <a:pt x="11353998" y="0"/>
                  </a:lnTo>
                  <a:lnTo>
                    <a:pt x="11353998" y="1943497"/>
                  </a:lnTo>
                  <a:lnTo>
                    <a:pt x="0" y="19434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53998" cy="19625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00"/>
                </a:lnSpc>
              </a:pPr>
              <a:r>
                <a:rPr lang="en-US" sz="2966">
                  <a:solidFill>
                    <a:srgbClr val="1B1B27"/>
                  </a:solidFill>
                  <a:latin typeface="Corben"/>
                  <a:ea typeface="Corben"/>
                  <a:cs typeface="Corben"/>
                  <a:sym typeface="Corben"/>
                </a:rPr>
                <a:t>Access Control Essentials</a:t>
              </a:r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529193" y="3449638"/>
            <a:ext cx="377984" cy="377984"/>
          </a:xfrm>
          <a:custGeom>
            <a:avLst/>
            <a:gdLst/>
            <a:ahLst/>
            <a:cxnLst/>
            <a:rect l="l" t="t" r="r" b="b"/>
            <a:pathLst>
              <a:path w="377984" h="377984">
                <a:moveTo>
                  <a:pt x="0" y="0"/>
                </a:moveTo>
                <a:lnTo>
                  <a:pt x="377984" y="0"/>
                </a:lnTo>
                <a:lnTo>
                  <a:pt x="377984" y="377984"/>
                </a:lnTo>
                <a:lnTo>
                  <a:pt x="0" y="377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29193" y="3978830"/>
            <a:ext cx="1527969" cy="609961"/>
            <a:chOff x="0" y="0"/>
            <a:chExt cx="3819922" cy="15249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19922" cy="1524902"/>
            </a:xfrm>
            <a:custGeom>
              <a:avLst/>
              <a:gdLst/>
              <a:ahLst/>
              <a:cxnLst/>
              <a:rect l="l" t="t" r="r" b="b"/>
              <a:pathLst>
                <a:path w="3819922" h="1524902">
                  <a:moveTo>
                    <a:pt x="0" y="0"/>
                  </a:moveTo>
                  <a:lnTo>
                    <a:pt x="3819922" y="0"/>
                  </a:lnTo>
                  <a:lnTo>
                    <a:pt x="3819922" y="1524902"/>
                  </a:lnTo>
                  <a:lnTo>
                    <a:pt x="0" y="1524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3819922" cy="15344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33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Role-Based Access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29193" y="4541996"/>
            <a:ext cx="1527969" cy="483870"/>
            <a:chOff x="0" y="0"/>
            <a:chExt cx="3819922" cy="12096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819922" cy="1209675"/>
            </a:xfrm>
            <a:custGeom>
              <a:avLst/>
              <a:gdLst/>
              <a:ahLst/>
              <a:cxnLst/>
              <a:rect l="l" t="t" r="r" b="b"/>
              <a:pathLst>
                <a:path w="3819922" h="1209675">
                  <a:moveTo>
                    <a:pt x="0" y="0"/>
                  </a:moveTo>
                  <a:lnTo>
                    <a:pt x="3819922" y="0"/>
                  </a:lnTo>
                  <a:lnTo>
                    <a:pt x="381992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3819922" cy="12763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900"/>
                </a:lnSpc>
              </a:pPr>
              <a:r>
                <a:rPr lang="en-US" sz="1166">
                  <a:solidFill>
                    <a:srgbClr val="404155"/>
                  </a:solidFill>
                  <a:latin typeface="Arimo"/>
                  <a:ea typeface="Arimo"/>
                  <a:cs typeface="Arimo"/>
                  <a:sym typeface="Arimo"/>
                </a:rPr>
                <a:t>Restrict modifications</a:t>
              </a:r>
            </a:p>
          </p:txBody>
        </p:sp>
      </p:grpSp>
      <p:sp>
        <p:nvSpPr>
          <p:cNvPr id="13" name="Freeform 13" descr="preencoded.png"/>
          <p:cNvSpPr/>
          <p:nvPr/>
        </p:nvSpPr>
        <p:spPr>
          <a:xfrm>
            <a:off x="2283936" y="3449638"/>
            <a:ext cx="377984" cy="377984"/>
          </a:xfrm>
          <a:custGeom>
            <a:avLst/>
            <a:gdLst/>
            <a:ahLst/>
            <a:cxnLst/>
            <a:rect l="l" t="t" r="r" b="b"/>
            <a:pathLst>
              <a:path w="377984" h="377984">
                <a:moveTo>
                  <a:pt x="0" y="0"/>
                </a:moveTo>
                <a:lnTo>
                  <a:pt x="377984" y="0"/>
                </a:lnTo>
                <a:lnTo>
                  <a:pt x="377984" y="377984"/>
                </a:lnTo>
                <a:lnTo>
                  <a:pt x="0" y="377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2283936" y="3978830"/>
            <a:ext cx="1528048" cy="381361"/>
            <a:chOff x="0" y="0"/>
            <a:chExt cx="3820120" cy="95340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820120" cy="953402"/>
            </a:xfrm>
            <a:custGeom>
              <a:avLst/>
              <a:gdLst/>
              <a:ahLst/>
              <a:cxnLst/>
              <a:rect l="l" t="t" r="r" b="b"/>
              <a:pathLst>
                <a:path w="3820120" h="953402">
                  <a:moveTo>
                    <a:pt x="0" y="0"/>
                  </a:moveTo>
                  <a:lnTo>
                    <a:pt x="3820120" y="0"/>
                  </a:lnTo>
                  <a:lnTo>
                    <a:pt x="3820120" y="953402"/>
                  </a:lnTo>
                  <a:lnTo>
                    <a:pt x="0" y="9534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3820120" cy="9629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33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Regular Reviews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283936" y="4305776"/>
            <a:ext cx="1528048" cy="241935"/>
            <a:chOff x="0" y="0"/>
            <a:chExt cx="3820120" cy="6048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20120" cy="604838"/>
            </a:xfrm>
            <a:custGeom>
              <a:avLst/>
              <a:gdLst/>
              <a:ahLst/>
              <a:cxnLst/>
              <a:rect l="l" t="t" r="r" b="b"/>
              <a:pathLst>
                <a:path w="3820120" h="604838">
                  <a:moveTo>
                    <a:pt x="0" y="0"/>
                  </a:moveTo>
                  <a:lnTo>
                    <a:pt x="3820120" y="0"/>
                  </a:lnTo>
                  <a:lnTo>
                    <a:pt x="38201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3820120" cy="6715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900"/>
                </a:lnSpc>
              </a:pPr>
              <a:r>
                <a:rPr lang="en-US" sz="1166">
                  <a:solidFill>
                    <a:srgbClr val="404155"/>
                  </a:solidFill>
                  <a:latin typeface="Arimo"/>
                  <a:ea typeface="Arimo"/>
                  <a:cs typeface="Arimo"/>
                  <a:sym typeface="Arimo"/>
                </a:rPr>
                <a:t>Maintain security</a:t>
              </a:r>
            </a:p>
          </p:txBody>
        </p:sp>
      </p:grpSp>
      <p:sp>
        <p:nvSpPr>
          <p:cNvPr id="20" name="Freeform 20" descr="preencoded.png"/>
          <p:cNvSpPr/>
          <p:nvPr/>
        </p:nvSpPr>
        <p:spPr>
          <a:xfrm>
            <a:off x="4038759" y="3449638"/>
            <a:ext cx="377984" cy="377984"/>
          </a:xfrm>
          <a:custGeom>
            <a:avLst/>
            <a:gdLst/>
            <a:ahLst/>
            <a:cxnLst/>
            <a:rect l="l" t="t" r="r" b="b"/>
            <a:pathLst>
              <a:path w="377984" h="377984">
                <a:moveTo>
                  <a:pt x="0" y="0"/>
                </a:moveTo>
                <a:lnTo>
                  <a:pt x="377984" y="0"/>
                </a:lnTo>
                <a:lnTo>
                  <a:pt x="377984" y="377984"/>
                </a:lnTo>
                <a:lnTo>
                  <a:pt x="0" y="377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4038759" y="3978830"/>
            <a:ext cx="1527969" cy="609961"/>
            <a:chOff x="0" y="0"/>
            <a:chExt cx="3819922" cy="152490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819922" cy="1524902"/>
            </a:xfrm>
            <a:custGeom>
              <a:avLst/>
              <a:gdLst/>
              <a:ahLst/>
              <a:cxnLst/>
              <a:rect l="l" t="t" r="r" b="b"/>
              <a:pathLst>
                <a:path w="3819922" h="1524902">
                  <a:moveTo>
                    <a:pt x="0" y="0"/>
                  </a:moveTo>
                  <a:lnTo>
                    <a:pt x="3819922" y="0"/>
                  </a:lnTo>
                  <a:lnTo>
                    <a:pt x="3819922" y="1524902"/>
                  </a:lnTo>
                  <a:lnTo>
                    <a:pt x="0" y="1524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3819922" cy="15344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33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Two-Factor Authentication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038759" y="4541996"/>
            <a:ext cx="1527969" cy="241935"/>
            <a:chOff x="0" y="0"/>
            <a:chExt cx="3819922" cy="60483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819922" cy="604838"/>
            </a:xfrm>
            <a:custGeom>
              <a:avLst/>
              <a:gdLst/>
              <a:ahLst/>
              <a:cxnLst/>
              <a:rect l="l" t="t" r="r" b="b"/>
              <a:pathLst>
                <a:path w="3819922" h="604838">
                  <a:moveTo>
                    <a:pt x="0" y="0"/>
                  </a:moveTo>
                  <a:lnTo>
                    <a:pt x="3819922" y="0"/>
                  </a:lnTo>
                  <a:lnTo>
                    <a:pt x="381992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3819922" cy="6715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900"/>
                </a:lnSpc>
              </a:pPr>
              <a:r>
                <a:rPr lang="en-US" sz="1166">
                  <a:solidFill>
                    <a:srgbClr val="404155"/>
                  </a:solidFill>
                  <a:latin typeface="Arimo"/>
                  <a:ea typeface="Arimo"/>
                  <a:cs typeface="Arimo"/>
                  <a:sym typeface="Arimo"/>
                </a:rPr>
                <a:t>Enhance protection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6096000" y="0"/>
            <a:ext cx="3657600" cy="7315200"/>
          </a:xfrm>
          <a:custGeom>
            <a:avLst/>
            <a:gdLst/>
            <a:ahLst/>
            <a:cxnLst/>
            <a:rect l="l" t="t" r="r" b="b"/>
            <a:pathLst>
              <a:path w="3657600" h="7315200">
                <a:moveTo>
                  <a:pt x="0" y="0"/>
                </a:moveTo>
                <a:lnTo>
                  <a:pt x="3657600" y="0"/>
                </a:lnTo>
                <a:lnTo>
                  <a:pt x="3657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666" r="-16666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29193" y="1649968"/>
            <a:ext cx="4260453" cy="805894"/>
            <a:chOff x="0" y="0"/>
            <a:chExt cx="10651133" cy="20147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651134" cy="2014736"/>
            </a:xfrm>
            <a:custGeom>
              <a:avLst/>
              <a:gdLst/>
              <a:ahLst/>
              <a:cxnLst/>
              <a:rect l="l" t="t" r="r" b="b"/>
              <a:pathLst>
                <a:path w="10651134" h="2014736">
                  <a:moveTo>
                    <a:pt x="0" y="0"/>
                  </a:moveTo>
                  <a:lnTo>
                    <a:pt x="10651134" y="0"/>
                  </a:lnTo>
                  <a:lnTo>
                    <a:pt x="10651134" y="2014736"/>
                  </a:lnTo>
                  <a:lnTo>
                    <a:pt x="0" y="20147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0651133" cy="203378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00"/>
                </a:lnSpc>
              </a:pPr>
              <a:r>
                <a:rPr lang="en-US" sz="2966">
                  <a:solidFill>
                    <a:srgbClr val="1B1B27"/>
                  </a:solidFill>
                  <a:latin typeface="Corben"/>
                  <a:ea typeface="Corben"/>
                  <a:cs typeface="Corben"/>
                  <a:sym typeface="Corben"/>
                </a:rPr>
                <a:t>Secure Coding Practices</a:t>
              </a:r>
            </a:p>
          </p:txBody>
        </p:sp>
      </p:grpSp>
      <p:sp>
        <p:nvSpPr>
          <p:cNvPr id="7" name="Freeform 7" descr="preencoded.png"/>
          <p:cNvSpPr/>
          <p:nvPr/>
        </p:nvSpPr>
        <p:spPr>
          <a:xfrm>
            <a:off x="529193" y="2646363"/>
            <a:ext cx="756047" cy="907256"/>
          </a:xfrm>
          <a:custGeom>
            <a:avLst/>
            <a:gdLst/>
            <a:ahLst/>
            <a:cxnLst/>
            <a:rect l="l" t="t" r="r" b="b"/>
            <a:pathLst>
              <a:path w="756047" h="907256">
                <a:moveTo>
                  <a:pt x="0" y="0"/>
                </a:moveTo>
                <a:lnTo>
                  <a:pt x="756047" y="0"/>
                </a:lnTo>
                <a:lnTo>
                  <a:pt x="756047" y="907256"/>
                </a:lnTo>
                <a:lnTo>
                  <a:pt x="0" y="9072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5" b="-55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12015" y="2797572"/>
            <a:ext cx="1890157" cy="381361"/>
            <a:chOff x="0" y="0"/>
            <a:chExt cx="4725392" cy="95340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953402"/>
            </a:xfrm>
            <a:custGeom>
              <a:avLst/>
              <a:gdLst/>
              <a:ahLst/>
              <a:cxnLst/>
              <a:rect l="l" t="t" r="r" b="b"/>
              <a:pathLst>
                <a:path w="4725392" h="953402">
                  <a:moveTo>
                    <a:pt x="0" y="0"/>
                  </a:moveTo>
                  <a:lnTo>
                    <a:pt x="4725392" y="0"/>
                  </a:lnTo>
                  <a:lnTo>
                    <a:pt x="4725392" y="953402"/>
                  </a:lnTo>
                  <a:lnTo>
                    <a:pt x="0" y="9534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4725392" cy="9629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33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Coding Standards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12015" y="3124517"/>
            <a:ext cx="4054793" cy="241935"/>
            <a:chOff x="0" y="0"/>
            <a:chExt cx="10136982" cy="6048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0136982" cy="6715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900"/>
                </a:lnSpc>
              </a:pPr>
              <a:r>
                <a:rPr lang="en-US" sz="1166">
                  <a:solidFill>
                    <a:srgbClr val="404155"/>
                  </a:solidFill>
                  <a:latin typeface="Arimo"/>
                  <a:ea typeface="Arimo"/>
                  <a:cs typeface="Arimo"/>
                  <a:sym typeface="Arimo"/>
                </a:rPr>
                <a:t>Establish guidelines</a:t>
              </a:r>
            </a:p>
          </p:txBody>
        </p:sp>
      </p:grpSp>
      <p:sp>
        <p:nvSpPr>
          <p:cNvPr id="14" name="Freeform 14" descr="preencoded.png"/>
          <p:cNvSpPr/>
          <p:nvPr/>
        </p:nvSpPr>
        <p:spPr>
          <a:xfrm>
            <a:off x="529193" y="3553619"/>
            <a:ext cx="756047" cy="907256"/>
          </a:xfrm>
          <a:custGeom>
            <a:avLst/>
            <a:gdLst/>
            <a:ahLst/>
            <a:cxnLst/>
            <a:rect l="l" t="t" r="r" b="b"/>
            <a:pathLst>
              <a:path w="756047" h="907256">
                <a:moveTo>
                  <a:pt x="0" y="0"/>
                </a:moveTo>
                <a:lnTo>
                  <a:pt x="756047" y="0"/>
                </a:lnTo>
                <a:lnTo>
                  <a:pt x="756047" y="907256"/>
                </a:lnTo>
                <a:lnTo>
                  <a:pt x="0" y="907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" b="-55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512015" y="3704828"/>
            <a:ext cx="1890157" cy="381361"/>
            <a:chOff x="0" y="0"/>
            <a:chExt cx="4725392" cy="9534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25392" cy="953402"/>
            </a:xfrm>
            <a:custGeom>
              <a:avLst/>
              <a:gdLst/>
              <a:ahLst/>
              <a:cxnLst/>
              <a:rect l="l" t="t" r="r" b="b"/>
              <a:pathLst>
                <a:path w="4725392" h="953402">
                  <a:moveTo>
                    <a:pt x="0" y="0"/>
                  </a:moveTo>
                  <a:lnTo>
                    <a:pt x="4725392" y="0"/>
                  </a:lnTo>
                  <a:lnTo>
                    <a:pt x="4725392" y="953402"/>
                  </a:lnTo>
                  <a:lnTo>
                    <a:pt x="0" y="9534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4725392" cy="9629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33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Developer Training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12015" y="4031774"/>
            <a:ext cx="4054793" cy="241935"/>
            <a:chOff x="0" y="0"/>
            <a:chExt cx="10136982" cy="6048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10136982" cy="6715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900"/>
                </a:lnSpc>
              </a:pPr>
              <a:r>
                <a:rPr lang="en-US" sz="1166">
                  <a:solidFill>
                    <a:srgbClr val="404155"/>
                  </a:solidFill>
                  <a:latin typeface="Arimo"/>
                  <a:ea typeface="Arimo"/>
                  <a:cs typeface="Arimo"/>
                  <a:sym typeface="Arimo"/>
                </a:rPr>
                <a:t>Educate developers</a:t>
              </a:r>
            </a:p>
          </p:txBody>
        </p:sp>
      </p:grpSp>
      <p:sp>
        <p:nvSpPr>
          <p:cNvPr id="21" name="Freeform 21" descr="preencoded.png"/>
          <p:cNvSpPr/>
          <p:nvPr/>
        </p:nvSpPr>
        <p:spPr>
          <a:xfrm>
            <a:off x="529193" y="4460875"/>
            <a:ext cx="756047" cy="907256"/>
          </a:xfrm>
          <a:custGeom>
            <a:avLst/>
            <a:gdLst/>
            <a:ahLst/>
            <a:cxnLst/>
            <a:rect l="l" t="t" r="r" b="b"/>
            <a:pathLst>
              <a:path w="756047" h="907256">
                <a:moveTo>
                  <a:pt x="0" y="0"/>
                </a:moveTo>
                <a:lnTo>
                  <a:pt x="756047" y="0"/>
                </a:lnTo>
                <a:lnTo>
                  <a:pt x="756047" y="907256"/>
                </a:lnTo>
                <a:lnTo>
                  <a:pt x="0" y="9072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5" b="-55"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512015" y="4612085"/>
            <a:ext cx="1890157" cy="381361"/>
            <a:chOff x="0" y="0"/>
            <a:chExt cx="4725392" cy="95340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725392" cy="953402"/>
            </a:xfrm>
            <a:custGeom>
              <a:avLst/>
              <a:gdLst/>
              <a:ahLst/>
              <a:cxnLst/>
              <a:rect l="l" t="t" r="r" b="b"/>
              <a:pathLst>
                <a:path w="4725392" h="953402">
                  <a:moveTo>
                    <a:pt x="0" y="0"/>
                  </a:moveTo>
                  <a:lnTo>
                    <a:pt x="4725392" y="0"/>
                  </a:lnTo>
                  <a:lnTo>
                    <a:pt x="4725392" y="953402"/>
                  </a:lnTo>
                  <a:lnTo>
                    <a:pt x="0" y="9534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4725392" cy="9629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33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Automated Scanning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12015" y="4939030"/>
            <a:ext cx="4054793" cy="241935"/>
            <a:chOff x="0" y="0"/>
            <a:chExt cx="10136982" cy="60483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136982" cy="604838"/>
            </a:xfrm>
            <a:custGeom>
              <a:avLst/>
              <a:gdLst/>
              <a:ahLst/>
              <a:cxnLst/>
              <a:rect l="l" t="t" r="r" b="b"/>
              <a:pathLst>
                <a:path w="10136982" h="604838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66675"/>
              <a:ext cx="10136982" cy="6715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900"/>
                </a:lnSpc>
              </a:pPr>
              <a:r>
                <a:rPr lang="en-US" sz="1166">
                  <a:solidFill>
                    <a:srgbClr val="404155"/>
                  </a:solidFill>
                  <a:latin typeface="Arimo"/>
                  <a:ea typeface="Arimo"/>
                  <a:cs typeface="Arimo"/>
                  <a:sym typeface="Arimo"/>
                </a:rPr>
                <a:t>Detect vulnerabilities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6036152" y="-88099"/>
            <a:ext cx="3657600" cy="7491398"/>
          </a:xfrm>
          <a:custGeom>
            <a:avLst/>
            <a:gdLst/>
            <a:ahLst/>
            <a:cxnLst/>
            <a:rect l="l" t="t" r="r" b="b"/>
            <a:pathLst>
              <a:path w="3657600" h="7491398">
                <a:moveTo>
                  <a:pt x="0" y="0"/>
                </a:moveTo>
                <a:lnTo>
                  <a:pt x="3657600" y="0"/>
                </a:lnTo>
                <a:lnTo>
                  <a:pt x="3657600" y="7491398"/>
                </a:lnTo>
                <a:lnTo>
                  <a:pt x="0" y="749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272" r="-18272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29193" y="1506524"/>
            <a:ext cx="5037614" cy="1432177"/>
            <a:chOff x="0" y="0"/>
            <a:chExt cx="12594035" cy="35804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94035" cy="3580442"/>
            </a:xfrm>
            <a:custGeom>
              <a:avLst/>
              <a:gdLst/>
              <a:ahLst/>
              <a:cxnLst/>
              <a:rect l="l" t="t" r="r" b="b"/>
              <a:pathLst>
                <a:path w="12594035" h="3580442">
                  <a:moveTo>
                    <a:pt x="0" y="0"/>
                  </a:moveTo>
                  <a:lnTo>
                    <a:pt x="12594035" y="0"/>
                  </a:lnTo>
                  <a:lnTo>
                    <a:pt x="12594035" y="3580442"/>
                  </a:lnTo>
                  <a:lnTo>
                    <a:pt x="0" y="35804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2594035" cy="35994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00"/>
                </a:lnSpc>
              </a:pPr>
              <a:r>
                <a:rPr lang="en-US" sz="2966">
                  <a:solidFill>
                    <a:srgbClr val="1B1B27"/>
                  </a:solidFill>
                  <a:latin typeface="Corben"/>
                  <a:ea typeface="Corben"/>
                  <a:cs typeface="Corben"/>
                  <a:sym typeface="Corben"/>
                </a:rPr>
                <a:t>Protecting Sensitive Information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26653" y="3162935"/>
            <a:ext cx="2448322" cy="1128475"/>
            <a:chOff x="0" y="0"/>
            <a:chExt cx="6120805" cy="2821187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108065" cy="2808478"/>
            </a:xfrm>
            <a:custGeom>
              <a:avLst/>
              <a:gdLst/>
              <a:ahLst/>
              <a:cxnLst/>
              <a:rect l="l" t="t" r="r" b="b"/>
              <a:pathLst>
                <a:path w="6108065" h="2808478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8934" y="0"/>
                  </a:lnTo>
                  <a:cubicBezTo>
                    <a:pt x="6036818" y="0"/>
                    <a:pt x="6108065" y="71120"/>
                    <a:pt x="6108065" y="158750"/>
                  </a:cubicBezTo>
                  <a:lnTo>
                    <a:pt x="6108065" y="2649728"/>
                  </a:lnTo>
                  <a:cubicBezTo>
                    <a:pt x="6108065" y="2737485"/>
                    <a:pt x="6036818" y="2808478"/>
                    <a:pt x="5948934" y="2808478"/>
                  </a:cubicBezTo>
                  <a:lnTo>
                    <a:pt x="159131" y="2808478"/>
                  </a:lnTo>
                  <a:cubicBezTo>
                    <a:pt x="71247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120765" cy="2821178"/>
            </a:xfrm>
            <a:custGeom>
              <a:avLst/>
              <a:gdLst/>
              <a:ahLst/>
              <a:cxnLst/>
              <a:rect l="l" t="t" r="r" b="b"/>
              <a:pathLst>
                <a:path w="6120765" h="2821178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5955284" y="0"/>
                  </a:lnTo>
                  <a:lnTo>
                    <a:pt x="5955284" y="6350"/>
                  </a:lnTo>
                  <a:lnTo>
                    <a:pt x="5955284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2656078"/>
                  </a:lnTo>
                  <a:lnTo>
                    <a:pt x="6114415" y="2656078"/>
                  </a:lnTo>
                  <a:lnTo>
                    <a:pt x="6120765" y="2656078"/>
                  </a:lnTo>
                  <a:cubicBezTo>
                    <a:pt x="6120765" y="2747264"/>
                    <a:pt x="6046597" y="2821178"/>
                    <a:pt x="5955284" y="2821178"/>
                  </a:cubicBezTo>
                  <a:lnTo>
                    <a:pt x="5955284" y="2814828"/>
                  </a:lnTo>
                  <a:lnTo>
                    <a:pt x="5955284" y="2821178"/>
                  </a:lnTo>
                  <a:lnTo>
                    <a:pt x="165481" y="2821178"/>
                  </a:lnTo>
                  <a:lnTo>
                    <a:pt x="165481" y="2814828"/>
                  </a:lnTo>
                  <a:lnTo>
                    <a:pt x="165481" y="2821178"/>
                  </a:lnTo>
                  <a:cubicBezTo>
                    <a:pt x="74041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481" y="2808478"/>
                  </a:cubicBezTo>
                  <a:lnTo>
                    <a:pt x="5955284" y="2808478"/>
                  </a:lnTo>
                  <a:cubicBezTo>
                    <a:pt x="6039739" y="2808478"/>
                    <a:pt x="6108065" y="2740152"/>
                    <a:pt x="6108065" y="2656078"/>
                  </a:cubicBezTo>
                  <a:lnTo>
                    <a:pt x="6108065" y="165100"/>
                  </a:lnTo>
                  <a:cubicBezTo>
                    <a:pt x="6108065" y="80899"/>
                    <a:pt x="6039612" y="12700"/>
                    <a:pt x="5955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685483" y="3162935"/>
            <a:ext cx="2130663" cy="723265"/>
            <a:chOff x="0" y="0"/>
            <a:chExt cx="5326658" cy="18081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26658" cy="1578173"/>
            </a:xfrm>
            <a:custGeom>
              <a:avLst/>
              <a:gdLst/>
              <a:ahLst/>
              <a:cxnLst/>
              <a:rect l="l" t="t" r="r" b="b"/>
              <a:pathLst>
                <a:path w="5326658" h="1578173">
                  <a:moveTo>
                    <a:pt x="0" y="0"/>
                  </a:moveTo>
                  <a:lnTo>
                    <a:pt x="5326658" y="0"/>
                  </a:lnTo>
                  <a:lnTo>
                    <a:pt x="5326658" y="1578173"/>
                  </a:lnTo>
                  <a:lnTo>
                    <a:pt x="0" y="15781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280573"/>
              <a:ext cx="5326658" cy="15275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33"/>
                </a:lnSpc>
              </a:pPr>
              <a:r>
                <a:rPr lang="en-US" sz="1466" dirty="0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Avoid Storing Credentials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5483" y="3884930"/>
            <a:ext cx="2130663" cy="241935"/>
            <a:chOff x="0" y="0"/>
            <a:chExt cx="5326658" cy="6048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326658" cy="604838"/>
            </a:xfrm>
            <a:custGeom>
              <a:avLst/>
              <a:gdLst/>
              <a:ahLst/>
              <a:cxnLst/>
              <a:rect l="l" t="t" r="r" b="b"/>
              <a:pathLst>
                <a:path w="5326658" h="604838">
                  <a:moveTo>
                    <a:pt x="0" y="0"/>
                  </a:moveTo>
                  <a:lnTo>
                    <a:pt x="5326658" y="0"/>
                  </a:lnTo>
                  <a:lnTo>
                    <a:pt x="532665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5326658" cy="6715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900"/>
                </a:lnSpc>
              </a:pPr>
              <a:r>
                <a:rPr lang="en-US" sz="1166">
                  <a:solidFill>
                    <a:srgbClr val="404155"/>
                  </a:solidFill>
                  <a:latin typeface="Arimo"/>
                  <a:ea typeface="Arimo"/>
                  <a:cs typeface="Arimo"/>
                  <a:sym typeface="Arimo"/>
                </a:rPr>
                <a:t>No API keys in repos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121105" y="3162935"/>
            <a:ext cx="2448322" cy="1128475"/>
            <a:chOff x="0" y="0"/>
            <a:chExt cx="6120805" cy="2821187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6108065" cy="2808478"/>
            </a:xfrm>
            <a:custGeom>
              <a:avLst/>
              <a:gdLst/>
              <a:ahLst/>
              <a:cxnLst/>
              <a:rect l="l" t="t" r="r" b="b"/>
              <a:pathLst>
                <a:path w="6108065" h="2808478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8934" y="0"/>
                  </a:lnTo>
                  <a:cubicBezTo>
                    <a:pt x="6036818" y="0"/>
                    <a:pt x="6108065" y="71120"/>
                    <a:pt x="6108065" y="158750"/>
                  </a:cubicBezTo>
                  <a:lnTo>
                    <a:pt x="6108065" y="2649728"/>
                  </a:lnTo>
                  <a:cubicBezTo>
                    <a:pt x="6108065" y="2737485"/>
                    <a:pt x="6036818" y="2808478"/>
                    <a:pt x="5948934" y="2808478"/>
                  </a:cubicBezTo>
                  <a:lnTo>
                    <a:pt x="159131" y="2808478"/>
                  </a:lnTo>
                  <a:cubicBezTo>
                    <a:pt x="71247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120765" cy="2821178"/>
            </a:xfrm>
            <a:custGeom>
              <a:avLst/>
              <a:gdLst/>
              <a:ahLst/>
              <a:cxnLst/>
              <a:rect l="l" t="t" r="r" b="b"/>
              <a:pathLst>
                <a:path w="6120765" h="2821178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5955284" y="0"/>
                  </a:lnTo>
                  <a:lnTo>
                    <a:pt x="5955284" y="6350"/>
                  </a:lnTo>
                  <a:lnTo>
                    <a:pt x="5955284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2656078"/>
                  </a:lnTo>
                  <a:lnTo>
                    <a:pt x="6114415" y="2656078"/>
                  </a:lnTo>
                  <a:lnTo>
                    <a:pt x="6120765" y="2656078"/>
                  </a:lnTo>
                  <a:cubicBezTo>
                    <a:pt x="6120765" y="2747264"/>
                    <a:pt x="6046597" y="2821178"/>
                    <a:pt x="5955284" y="2821178"/>
                  </a:cubicBezTo>
                  <a:lnTo>
                    <a:pt x="5955284" y="2814828"/>
                  </a:lnTo>
                  <a:lnTo>
                    <a:pt x="5955284" y="2821178"/>
                  </a:lnTo>
                  <a:lnTo>
                    <a:pt x="165481" y="2821178"/>
                  </a:lnTo>
                  <a:lnTo>
                    <a:pt x="165481" y="2814828"/>
                  </a:lnTo>
                  <a:lnTo>
                    <a:pt x="165481" y="2821178"/>
                  </a:lnTo>
                  <a:cubicBezTo>
                    <a:pt x="74041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481" y="2808478"/>
                  </a:cubicBezTo>
                  <a:lnTo>
                    <a:pt x="5955284" y="2808478"/>
                  </a:lnTo>
                  <a:cubicBezTo>
                    <a:pt x="6039739" y="2808478"/>
                    <a:pt x="6108065" y="2740152"/>
                    <a:pt x="6108065" y="2656078"/>
                  </a:cubicBezTo>
                  <a:lnTo>
                    <a:pt x="6108065" y="165100"/>
                  </a:lnTo>
                  <a:cubicBezTo>
                    <a:pt x="6108065" y="80899"/>
                    <a:pt x="6039612" y="12700"/>
                    <a:pt x="5955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3279934" y="3162935"/>
            <a:ext cx="2067719" cy="570865"/>
            <a:chOff x="0" y="0"/>
            <a:chExt cx="5169297" cy="142716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169297" cy="987623"/>
            </a:xfrm>
            <a:custGeom>
              <a:avLst/>
              <a:gdLst/>
              <a:ahLst/>
              <a:cxnLst/>
              <a:rect l="l" t="t" r="r" b="b"/>
              <a:pathLst>
                <a:path w="5169297" h="987623">
                  <a:moveTo>
                    <a:pt x="0" y="0"/>
                  </a:moveTo>
                  <a:lnTo>
                    <a:pt x="5169297" y="0"/>
                  </a:lnTo>
                  <a:lnTo>
                    <a:pt x="5169297" y="987623"/>
                  </a:lnTo>
                  <a:lnTo>
                    <a:pt x="0" y="987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466725"/>
              <a:ext cx="5169297" cy="9604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33"/>
                </a:lnSpc>
              </a:pPr>
              <a:r>
                <a:rPr lang="en-US" sz="1466" dirty="0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Environment Variables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279934" y="3648710"/>
            <a:ext cx="2130663" cy="483870"/>
            <a:chOff x="0" y="0"/>
            <a:chExt cx="5326658" cy="12096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326658" cy="1209675"/>
            </a:xfrm>
            <a:custGeom>
              <a:avLst/>
              <a:gdLst/>
              <a:ahLst/>
              <a:cxnLst/>
              <a:rect l="l" t="t" r="r" b="b"/>
              <a:pathLst>
                <a:path w="5326658" h="1209675">
                  <a:moveTo>
                    <a:pt x="0" y="0"/>
                  </a:moveTo>
                  <a:lnTo>
                    <a:pt x="5326658" y="0"/>
                  </a:lnTo>
                  <a:lnTo>
                    <a:pt x="53266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5326658" cy="12763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900"/>
                </a:lnSpc>
              </a:pPr>
              <a:r>
                <a:rPr lang="en-US" sz="1166">
                  <a:solidFill>
                    <a:srgbClr val="404155"/>
                  </a:solidFill>
                  <a:latin typeface="Arimo"/>
                  <a:ea typeface="Arimo"/>
                  <a:cs typeface="Arimo"/>
                  <a:sym typeface="Arimo"/>
                </a:rPr>
                <a:t>Use secret management tools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26653" y="4437539"/>
            <a:ext cx="5042694" cy="886539"/>
            <a:chOff x="0" y="0"/>
            <a:chExt cx="12606735" cy="2216348"/>
          </a:xfrm>
        </p:grpSpPr>
        <p:sp>
          <p:nvSpPr>
            <p:cNvPr id="26" name="Freeform 26"/>
            <p:cNvSpPr/>
            <p:nvPr/>
          </p:nvSpPr>
          <p:spPr>
            <a:xfrm>
              <a:off x="6350" y="6350"/>
              <a:ext cx="12594082" cy="2203577"/>
            </a:xfrm>
            <a:custGeom>
              <a:avLst/>
              <a:gdLst/>
              <a:ahLst/>
              <a:cxnLst/>
              <a:rect l="l" t="t" r="r" b="b"/>
              <a:pathLst>
                <a:path w="12594082" h="2203577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044827"/>
                  </a:lnTo>
                  <a:cubicBezTo>
                    <a:pt x="12594082" y="2132457"/>
                    <a:pt x="12522708" y="2203577"/>
                    <a:pt x="12434570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2606782" cy="2216277"/>
            </a:xfrm>
            <a:custGeom>
              <a:avLst/>
              <a:gdLst/>
              <a:ahLst/>
              <a:cxnLst/>
              <a:rect l="l" t="t" r="r" b="b"/>
              <a:pathLst>
                <a:path w="12606782" h="2216277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2440920" y="0"/>
                  </a:lnTo>
                  <a:lnTo>
                    <a:pt x="12440920" y="6350"/>
                  </a:lnTo>
                  <a:lnTo>
                    <a:pt x="12440920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051177"/>
                  </a:lnTo>
                  <a:lnTo>
                    <a:pt x="12600432" y="2051177"/>
                  </a:lnTo>
                  <a:lnTo>
                    <a:pt x="12606782" y="2051177"/>
                  </a:lnTo>
                  <a:cubicBezTo>
                    <a:pt x="12606782" y="2142363"/>
                    <a:pt x="12532487" y="2216277"/>
                    <a:pt x="12440920" y="2216277"/>
                  </a:cubicBezTo>
                  <a:lnTo>
                    <a:pt x="12440920" y="2209927"/>
                  </a:lnTo>
                  <a:lnTo>
                    <a:pt x="12440920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2440920" y="2203577"/>
                  </a:lnTo>
                  <a:cubicBezTo>
                    <a:pt x="12525501" y="2203577"/>
                    <a:pt x="12594082" y="2135251"/>
                    <a:pt x="12594082" y="2051177"/>
                  </a:cubicBezTo>
                  <a:lnTo>
                    <a:pt x="12594082" y="165100"/>
                  </a:lnTo>
                  <a:cubicBezTo>
                    <a:pt x="12594082" y="80899"/>
                    <a:pt x="12525501" y="12700"/>
                    <a:pt x="12440920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685483" y="4437539"/>
            <a:ext cx="1890157" cy="515461"/>
            <a:chOff x="0" y="0"/>
            <a:chExt cx="4725392" cy="128865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725392" cy="987623"/>
            </a:xfrm>
            <a:custGeom>
              <a:avLst/>
              <a:gdLst/>
              <a:ahLst/>
              <a:cxnLst/>
              <a:rect l="l" t="t" r="r" b="b"/>
              <a:pathLst>
                <a:path w="4725392" h="987623">
                  <a:moveTo>
                    <a:pt x="0" y="0"/>
                  </a:moveTo>
                  <a:lnTo>
                    <a:pt x="4725392" y="0"/>
                  </a:lnTo>
                  <a:lnTo>
                    <a:pt x="4725392" y="987623"/>
                  </a:lnTo>
                  <a:lnTo>
                    <a:pt x="0" y="98762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291505"/>
              <a:ext cx="4725392" cy="9971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33"/>
                </a:lnSpc>
              </a:pPr>
              <a:r>
                <a:rPr lang="en-US" sz="1466" dirty="0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Regular Scanning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85483" y="4923314"/>
            <a:ext cx="4725035" cy="241935"/>
            <a:chOff x="0" y="0"/>
            <a:chExt cx="11812588" cy="60483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812588" cy="604838"/>
            </a:xfrm>
            <a:custGeom>
              <a:avLst/>
              <a:gdLst/>
              <a:ahLst/>
              <a:cxnLst/>
              <a:rect l="l" t="t" r="r" b="b"/>
              <a:pathLst>
                <a:path w="11812588" h="604838">
                  <a:moveTo>
                    <a:pt x="0" y="0"/>
                  </a:moveTo>
                  <a:lnTo>
                    <a:pt x="11812588" y="0"/>
                  </a:lnTo>
                  <a:lnTo>
                    <a:pt x="118125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11812588" cy="6715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900"/>
                </a:lnSpc>
              </a:pPr>
              <a:r>
                <a:rPr lang="en-US" sz="1166">
                  <a:solidFill>
                    <a:srgbClr val="404155"/>
                  </a:solidFill>
                  <a:latin typeface="Arimo"/>
                  <a:ea typeface="Arimo"/>
                  <a:cs typeface="Arimo"/>
                  <a:sym typeface="Arimo"/>
                </a:rPr>
                <a:t>Exposed secrets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sp>
        <p:nvSpPr>
          <p:cNvPr id="3" name="Freeform 3" descr="preencoded.png"/>
          <p:cNvSpPr/>
          <p:nvPr/>
        </p:nvSpPr>
        <p:spPr>
          <a:xfrm>
            <a:off x="0" y="-40957"/>
            <a:ext cx="3657600" cy="7315200"/>
          </a:xfrm>
          <a:custGeom>
            <a:avLst/>
            <a:gdLst/>
            <a:ahLst/>
            <a:cxnLst/>
            <a:rect l="l" t="t" r="r" b="b"/>
            <a:pathLst>
              <a:path w="3657600" h="7315200">
                <a:moveTo>
                  <a:pt x="0" y="0"/>
                </a:moveTo>
                <a:lnTo>
                  <a:pt x="3657600" y="0"/>
                </a:lnTo>
                <a:lnTo>
                  <a:pt x="3657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666" r="-16666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186793" y="2404507"/>
            <a:ext cx="4842431" cy="776777"/>
            <a:chOff x="0" y="0"/>
            <a:chExt cx="12106077" cy="19419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06077" cy="1941942"/>
            </a:xfrm>
            <a:custGeom>
              <a:avLst/>
              <a:gdLst/>
              <a:ahLst/>
              <a:cxnLst/>
              <a:rect l="l" t="t" r="r" b="b"/>
              <a:pathLst>
                <a:path w="12106077" h="1941942">
                  <a:moveTo>
                    <a:pt x="0" y="0"/>
                  </a:moveTo>
                  <a:lnTo>
                    <a:pt x="12106077" y="0"/>
                  </a:lnTo>
                  <a:lnTo>
                    <a:pt x="12106077" y="1941942"/>
                  </a:lnTo>
                  <a:lnTo>
                    <a:pt x="0" y="1941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2106077" cy="19609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00"/>
                </a:lnSpc>
              </a:pPr>
              <a:r>
                <a:rPr lang="en-US" sz="2966">
                  <a:solidFill>
                    <a:srgbClr val="1B1B27"/>
                  </a:solidFill>
                  <a:latin typeface="Corben"/>
                  <a:ea typeface="Corben"/>
                  <a:cs typeface="Corben"/>
                  <a:sym typeface="Corben"/>
                </a:rPr>
                <a:t>Encryption and Monitoring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184253" y="3271361"/>
            <a:ext cx="345281" cy="345281"/>
            <a:chOff x="0" y="0"/>
            <a:chExt cx="863203" cy="863203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4334517" y="3345199"/>
            <a:ext cx="97155" cy="328990"/>
            <a:chOff x="0" y="0"/>
            <a:chExt cx="167482" cy="56713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7482" cy="567135"/>
            </a:xfrm>
            <a:custGeom>
              <a:avLst/>
              <a:gdLst/>
              <a:ahLst/>
              <a:cxnLst/>
              <a:rect l="l" t="t" r="r" b="b"/>
              <a:pathLst>
                <a:path w="167482" h="567135">
                  <a:moveTo>
                    <a:pt x="0" y="0"/>
                  </a:moveTo>
                  <a:lnTo>
                    <a:pt x="167482" y="0"/>
                  </a:lnTo>
                  <a:lnTo>
                    <a:pt x="167482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38100"/>
              <a:ext cx="167482" cy="5290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766"/>
                </a:lnSpc>
              </a:pPr>
              <a:r>
                <a:rPr lang="en-US" sz="1766" dirty="0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678204" y="3273901"/>
            <a:ext cx="1890157" cy="563165"/>
            <a:chOff x="0" y="0"/>
            <a:chExt cx="4725392" cy="140791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725392" cy="1407913"/>
            </a:xfrm>
            <a:custGeom>
              <a:avLst/>
              <a:gdLst/>
              <a:ahLst/>
              <a:cxnLst/>
              <a:rect l="l" t="t" r="r" b="b"/>
              <a:pathLst>
                <a:path w="4725392" h="1407913">
                  <a:moveTo>
                    <a:pt x="0" y="0"/>
                  </a:moveTo>
                  <a:lnTo>
                    <a:pt x="4725392" y="0"/>
                  </a:lnTo>
                  <a:lnTo>
                    <a:pt x="4725392" y="1407913"/>
                  </a:lnTo>
                  <a:lnTo>
                    <a:pt x="0" y="1407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4725392" cy="14174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33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Data Encryption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678204" y="3600847"/>
            <a:ext cx="1951831" cy="241935"/>
            <a:chOff x="0" y="0"/>
            <a:chExt cx="4879578" cy="6048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79579" cy="604838"/>
            </a:xfrm>
            <a:custGeom>
              <a:avLst/>
              <a:gdLst/>
              <a:ahLst/>
              <a:cxnLst/>
              <a:rect l="l" t="t" r="r" b="b"/>
              <a:pathLst>
                <a:path w="4879579" h="604838">
                  <a:moveTo>
                    <a:pt x="0" y="0"/>
                  </a:moveTo>
                  <a:lnTo>
                    <a:pt x="4879579" y="0"/>
                  </a:lnTo>
                  <a:lnTo>
                    <a:pt x="487957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4879578" cy="6715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900"/>
                </a:lnSpc>
              </a:pPr>
              <a:r>
                <a:rPr lang="en-US" sz="1166">
                  <a:solidFill>
                    <a:srgbClr val="404155"/>
                  </a:solidFill>
                  <a:latin typeface="Arimo"/>
                  <a:ea typeface="Arimo"/>
                  <a:cs typeface="Arimo"/>
                  <a:sym typeface="Arimo"/>
                </a:rPr>
                <a:t>In transit/at rest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78705" y="3271361"/>
            <a:ext cx="345281" cy="345281"/>
            <a:chOff x="0" y="0"/>
            <a:chExt cx="863203" cy="863203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6892211" y="3345199"/>
            <a:ext cx="171517" cy="328990"/>
            <a:chOff x="0" y="0"/>
            <a:chExt cx="295672" cy="56713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95672" cy="567135"/>
            </a:xfrm>
            <a:custGeom>
              <a:avLst/>
              <a:gdLst/>
              <a:ahLst/>
              <a:cxnLst/>
              <a:rect l="l" t="t" r="r" b="b"/>
              <a:pathLst>
                <a:path w="295672" h="567135">
                  <a:moveTo>
                    <a:pt x="0" y="0"/>
                  </a:moveTo>
                  <a:lnTo>
                    <a:pt x="295672" y="0"/>
                  </a:lnTo>
                  <a:lnTo>
                    <a:pt x="295672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38100"/>
              <a:ext cx="295672" cy="5290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766"/>
                </a:lnSpc>
              </a:pPr>
              <a:r>
                <a:rPr lang="en-US" sz="17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272655" y="3273901"/>
            <a:ext cx="1951831" cy="472440"/>
            <a:chOff x="0" y="0"/>
            <a:chExt cx="4879578" cy="1181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879579" cy="1181100"/>
            </a:xfrm>
            <a:custGeom>
              <a:avLst/>
              <a:gdLst/>
              <a:ahLst/>
              <a:cxnLst/>
              <a:rect l="l" t="t" r="r" b="b"/>
              <a:pathLst>
                <a:path w="4879579" h="1181100">
                  <a:moveTo>
                    <a:pt x="0" y="0"/>
                  </a:moveTo>
                  <a:lnTo>
                    <a:pt x="4879579" y="0"/>
                  </a:lnTo>
                  <a:lnTo>
                    <a:pt x="4879579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4879578" cy="11906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33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Real-Time Monitoring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272655" y="3586004"/>
            <a:ext cx="1951831" cy="241935"/>
            <a:chOff x="0" y="0"/>
            <a:chExt cx="4879578" cy="60483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879579" cy="604838"/>
            </a:xfrm>
            <a:custGeom>
              <a:avLst/>
              <a:gdLst/>
              <a:ahLst/>
              <a:cxnLst/>
              <a:rect l="l" t="t" r="r" b="b"/>
              <a:pathLst>
                <a:path w="4879579" h="604838">
                  <a:moveTo>
                    <a:pt x="0" y="0"/>
                  </a:moveTo>
                  <a:lnTo>
                    <a:pt x="4879579" y="0"/>
                  </a:lnTo>
                  <a:lnTo>
                    <a:pt x="487957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66675"/>
              <a:ext cx="4879578" cy="6715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900"/>
                </a:lnSpc>
              </a:pPr>
              <a:r>
                <a:rPr lang="en-US" sz="1166">
                  <a:solidFill>
                    <a:srgbClr val="404155"/>
                  </a:solidFill>
                  <a:latin typeface="Arimo"/>
                  <a:ea typeface="Arimo"/>
                  <a:cs typeface="Arimo"/>
                  <a:sym typeface="Arimo"/>
                </a:rPr>
                <a:t>Suspicious activity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184253" y="4397772"/>
            <a:ext cx="345281" cy="345281"/>
            <a:chOff x="0" y="0"/>
            <a:chExt cx="863203" cy="863203"/>
          </a:xfrm>
        </p:grpSpPr>
        <p:sp>
          <p:nvSpPr>
            <p:cNvPr id="32" name="Freeform 32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4304275" y="4453184"/>
            <a:ext cx="195102" cy="347416"/>
            <a:chOff x="0" y="0"/>
            <a:chExt cx="318492" cy="56713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18492" cy="567135"/>
            </a:xfrm>
            <a:custGeom>
              <a:avLst/>
              <a:gdLst/>
              <a:ahLst/>
              <a:cxnLst/>
              <a:rect l="l" t="t" r="r" b="b"/>
              <a:pathLst>
                <a:path w="318492" h="567135">
                  <a:moveTo>
                    <a:pt x="0" y="0"/>
                  </a:moveTo>
                  <a:lnTo>
                    <a:pt x="318492" y="0"/>
                  </a:lnTo>
                  <a:lnTo>
                    <a:pt x="318492" y="567135"/>
                  </a:lnTo>
                  <a:lnTo>
                    <a:pt x="0" y="5671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38100"/>
              <a:ext cx="318492" cy="5290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1766"/>
                </a:lnSpc>
              </a:pPr>
              <a:r>
                <a:rPr lang="en-US" sz="17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3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4678204" y="4400312"/>
            <a:ext cx="2962513" cy="381361"/>
            <a:chOff x="0" y="0"/>
            <a:chExt cx="7406283" cy="95340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406284" cy="953402"/>
            </a:xfrm>
            <a:custGeom>
              <a:avLst/>
              <a:gdLst/>
              <a:ahLst/>
              <a:cxnLst/>
              <a:rect l="l" t="t" r="r" b="b"/>
              <a:pathLst>
                <a:path w="7406284" h="953402">
                  <a:moveTo>
                    <a:pt x="0" y="0"/>
                  </a:moveTo>
                  <a:lnTo>
                    <a:pt x="7406284" y="0"/>
                  </a:lnTo>
                  <a:lnTo>
                    <a:pt x="7406284" y="953402"/>
                  </a:lnTo>
                  <a:lnTo>
                    <a:pt x="0" y="9534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9525"/>
              <a:ext cx="7406283" cy="9629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33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Firewalls and Intrusion Detection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4678204" y="4743053"/>
            <a:ext cx="1951831" cy="241935"/>
            <a:chOff x="0" y="0"/>
            <a:chExt cx="4879578" cy="60483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879579" cy="604838"/>
            </a:xfrm>
            <a:custGeom>
              <a:avLst/>
              <a:gdLst/>
              <a:ahLst/>
              <a:cxnLst/>
              <a:rect l="l" t="t" r="r" b="b"/>
              <a:pathLst>
                <a:path w="4879579" h="604838">
                  <a:moveTo>
                    <a:pt x="0" y="0"/>
                  </a:moveTo>
                  <a:lnTo>
                    <a:pt x="4879579" y="0"/>
                  </a:lnTo>
                  <a:lnTo>
                    <a:pt x="487957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66675"/>
              <a:ext cx="4879578" cy="6715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900"/>
                </a:lnSpc>
              </a:pPr>
              <a:r>
                <a:rPr lang="en-US" sz="1166">
                  <a:solidFill>
                    <a:srgbClr val="404155"/>
                  </a:solidFill>
                  <a:latin typeface="Arimo"/>
                  <a:ea typeface="Arimo"/>
                  <a:cs typeface="Arimo"/>
                  <a:sym typeface="Arimo"/>
                </a:rPr>
                <a:t>Protection from Intrusion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-110101"/>
            <a:ext cx="9753600" cy="7425301"/>
          </a:xfrm>
          <a:custGeom>
            <a:avLst/>
            <a:gdLst/>
            <a:ahLst/>
            <a:cxnLst/>
            <a:rect l="l" t="t" r="r" b="b"/>
            <a:pathLst>
              <a:path w="9753600" h="7425301">
                <a:moveTo>
                  <a:pt x="0" y="0"/>
                </a:moveTo>
                <a:lnTo>
                  <a:pt x="9753600" y="0"/>
                </a:lnTo>
                <a:lnTo>
                  <a:pt x="9753600" y="7425301"/>
                </a:lnTo>
                <a:lnTo>
                  <a:pt x="0" y="7425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670" r="-176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29193" y="1444215"/>
            <a:ext cx="4117975" cy="776777"/>
            <a:chOff x="0" y="0"/>
            <a:chExt cx="10294938" cy="19419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94938" cy="1941942"/>
            </a:xfrm>
            <a:custGeom>
              <a:avLst/>
              <a:gdLst/>
              <a:ahLst/>
              <a:cxnLst/>
              <a:rect l="l" t="t" r="r" b="b"/>
              <a:pathLst>
                <a:path w="10294938" h="1941942">
                  <a:moveTo>
                    <a:pt x="0" y="0"/>
                  </a:moveTo>
                  <a:lnTo>
                    <a:pt x="10294938" y="0"/>
                  </a:lnTo>
                  <a:lnTo>
                    <a:pt x="10294938" y="1941942"/>
                  </a:lnTo>
                  <a:lnTo>
                    <a:pt x="0" y="1941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0294938" cy="19609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00"/>
                </a:lnSpc>
              </a:pPr>
              <a:r>
                <a:rPr lang="en-US" sz="2966">
                  <a:solidFill>
                    <a:srgbClr val="1B1B27"/>
                  </a:solidFill>
                  <a:latin typeface="Corben"/>
                  <a:ea typeface="Corben"/>
                  <a:cs typeface="Corben"/>
                  <a:sym typeface="Corben"/>
                </a:rPr>
                <a:t>Audits and Compliance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62526" y="3615488"/>
            <a:ext cx="1890157" cy="381361"/>
            <a:chOff x="0" y="0"/>
            <a:chExt cx="4725392" cy="9534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25392" cy="953402"/>
            </a:xfrm>
            <a:custGeom>
              <a:avLst/>
              <a:gdLst/>
              <a:ahLst/>
              <a:cxnLst/>
              <a:rect l="l" t="t" r="r" b="b"/>
              <a:pathLst>
                <a:path w="4725392" h="953402">
                  <a:moveTo>
                    <a:pt x="0" y="0"/>
                  </a:moveTo>
                  <a:lnTo>
                    <a:pt x="4725392" y="0"/>
                  </a:lnTo>
                  <a:lnTo>
                    <a:pt x="4725392" y="953402"/>
                  </a:lnTo>
                  <a:lnTo>
                    <a:pt x="0" y="9534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4725392" cy="9629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833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Security Audits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29193" y="4087575"/>
            <a:ext cx="2523490" cy="241935"/>
            <a:chOff x="0" y="0"/>
            <a:chExt cx="6308725" cy="6048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08725" cy="604838"/>
            </a:xfrm>
            <a:custGeom>
              <a:avLst/>
              <a:gdLst/>
              <a:ahLst/>
              <a:cxnLst/>
              <a:rect l="l" t="t" r="r" b="b"/>
              <a:pathLst>
                <a:path w="6308725" h="604838">
                  <a:moveTo>
                    <a:pt x="0" y="0"/>
                  </a:moveTo>
                  <a:lnTo>
                    <a:pt x="6308725" y="0"/>
                  </a:lnTo>
                  <a:lnTo>
                    <a:pt x="630872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6308725" cy="6715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900"/>
                </a:lnSpc>
              </a:pPr>
              <a:r>
                <a:rPr lang="en-US" sz="1166">
                  <a:solidFill>
                    <a:srgbClr val="404155"/>
                  </a:solidFill>
                  <a:latin typeface="Arimo"/>
                  <a:ea typeface="Arimo"/>
                  <a:cs typeface="Arimo"/>
                  <a:sym typeface="Arimo"/>
                </a:rPr>
                <a:t>Control effectiveness</a:t>
              </a:r>
            </a:p>
          </p:txBody>
        </p:sp>
      </p:grpSp>
      <p:sp>
        <p:nvSpPr>
          <p:cNvPr id="12" name="Freeform 12" descr="preencoded.png"/>
          <p:cNvSpPr/>
          <p:nvPr/>
        </p:nvSpPr>
        <p:spPr>
          <a:xfrm>
            <a:off x="3355102" y="2523411"/>
            <a:ext cx="3043317" cy="3043317"/>
          </a:xfrm>
          <a:custGeom>
            <a:avLst/>
            <a:gdLst/>
            <a:ahLst/>
            <a:cxnLst/>
            <a:rect l="l" t="t" r="r" b="b"/>
            <a:pathLst>
              <a:path w="3043317" h="3043317">
                <a:moveTo>
                  <a:pt x="0" y="0"/>
                </a:moveTo>
                <a:lnTo>
                  <a:pt x="3043317" y="0"/>
                </a:lnTo>
                <a:lnTo>
                  <a:pt x="3043317" y="3043316"/>
                </a:lnTo>
                <a:lnTo>
                  <a:pt x="0" y="3043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3799443" y="3710702"/>
            <a:ext cx="55880" cy="302339"/>
            <a:chOff x="0" y="0"/>
            <a:chExt cx="139700" cy="75584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9700" cy="755848"/>
            </a:xfrm>
            <a:custGeom>
              <a:avLst/>
              <a:gdLst/>
              <a:ahLst/>
              <a:cxnLst/>
              <a:rect l="l" t="t" r="r" b="b"/>
              <a:pathLst>
                <a:path w="139700" h="755848">
                  <a:moveTo>
                    <a:pt x="0" y="0"/>
                  </a:moveTo>
                  <a:lnTo>
                    <a:pt x="139700" y="0"/>
                  </a:lnTo>
                  <a:lnTo>
                    <a:pt x="139700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39700" cy="8129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66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625193" y="2797925"/>
            <a:ext cx="1890157" cy="381361"/>
            <a:chOff x="0" y="0"/>
            <a:chExt cx="4725392" cy="95340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25392" cy="953402"/>
            </a:xfrm>
            <a:custGeom>
              <a:avLst/>
              <a:gdLst/>
              <a:ahLst/>
              <a:cxnLst/>
              <a:rect l="l" t="t" r="r" b="b"/>
              <a:pathLst>
                <a:path w="4725392" h="953402">
                  <a:moveTo>
                    <a:pt x="0" y="0"/>
                  </a:moveTo>
                  <a:lnTo>
                    <a:pt x="4725392" y="0"/>
                  </a:lnTo>
                  <a:lnTo>
                    <a:pt x="4725392" y="953402"/>
                  </a:lnTo>
                  <a:lnTo>
                    <a:pt x="0" y="9534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4725392" cy="9629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33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Industry Regulations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625193" y="3270012"/>
            <a:ext cx="2599214" cy="241935"/>
            <a:chOff x="0" y="0"/>
            <a:chExt cx="6498035" cy="6048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498035" cy="604838"/>
            </a:xfrm>
            <a:custGeom>
              <a:avLst/>
              <a:gdLst/>
              <a:ahLst/>
              <a:cxnLst/>
              <a:rect l="l" t="t" r="r" b="b"/>
              <a:pathLst>
                <a:path w="6498035" h="604838">
                  <a:moveTo>
                    <a:pt x="0" y="0"/>
                  </a:moveTo>
                  <a:lnTo>
                    <a:pt x="6498035" y="0"/>
                  </a:lnTo>
                  <a:lnTo>
                    <a:pt x="6498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6498035" cy="6715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900"/>
                </a:lnSpc>
              </a:pPr>
              <a:r>
                <a:rPr lang="en-US" sz="1166">
                  <a:solidFill>
                    <a:srgbClr val="404155"/>
                  </a:solidFill>
                  <a:latin typeface="Arimo"/>
                  <a:ea typeface="Arimo"/>
                  <a:cs typeface="Arimo"/>
                  <a:sym typeface="Arimo"/>
                </a:rPr>
                <a:t>Ensure compliance</a:t>
              </a:r>
            </a:p>
          </p:txBody>
        </p:sp>
      </p:grpSp>
      <p:sp>
        <p:nvSpPr>
          <p:cNvPr id="22" name="Freeform 22" descr="preencoded.png"/>
          <p:cNvSpPr/>
          <p:nvPr/>
        </p:nvSpPr>
        <p:spPr>
          <a:xfrm>
            <a:off x="3355102" y="2523411"/>
            <a:ext cx="3043317" cy="3043317"/>
          </a:xfrm>
          <a:custGeom>
            <a:avLst/>
            <a:gdLst/>
            <a:ahLst/>
            <a:cxnLst/>
            <a:rect l="l" t="t" r="r" b="b"/>
            <a:pathLst>
              <a:path w="3043317" h="3043317">
                <a:moveTo>
                  <a:pt x="0" y="0"/>
                </a:moveTo>
                <a:lnTo>
                  <a:pt x="3043317" y="0"/>
                </a:lnTo>
                <a:lnTo>
                  <a:pt x="3043317" y="3043316"/>
                </a:lnTo>
                <a:lnTo>
                  <a:pt x="0" y="3043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5510689" y="3076655"/>
            <a:ext cx="98584" cy="302339"/>
            <a:chOff x="0" y="0"/>
            <a:chExt cx="246460" cy="75584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6460" cy="755848"/>
            </a:xfrm>
            <a:custGeom>
              <a:avLst/>
              <a:gdLst/>
              <a:ahLst/>
              <a:cxnLst/>
              <a:rect l="l" t="t" r="r" b="b"/>
              <a:pathLst>
                <a:path w="246460" h="755848">
                  <a:moveTo>
                    <a:pt x="0" y="0"/>
                  </a:moveTo>
                  <a:lnTo>
                    <a:pt x="246460" y="0"/>
                  </a:lnTo>
                  <a:lnTo>
                    <a:pt x="246460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246460" cy="8129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66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2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625193" y="4418884"/>
            <a:ext cx="1890157" cy="381361"/>
            <a:chOff x="0" y="0"/>
            <a:chExt cx="4725392" cy="95340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725392" cy="953402"/>
            </a:xfrm>
            <a:custGeom>
              <a:avLst/>
              <a:gdLst/>
              <a:ahLst/>
              <a:cxnLst/>
              <a:rect l="l" t="t" r="r" b="b"/>
              <a:pathLst>
                <a:path w="4725392" h="953402">
                  <a:moveTo>
                    <a:pt x="0" y="0"/>
                  </a:moveTo>
                  <a:lnTo>
                    <a:pt x="4725392" y="0"/>
                  </a:lnTo>
                  <a:lnTo>
                    <a:pt x="4725392" y="953402"/>
                  </a:lnTo>
                  <a:lnTo>
                    <a:pt x="0" y="9534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4725392" cy="9629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33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Documentation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625193" y="4905057"/>
            <a:ext cx="2599214" cy="241935"/>
            <a:chOff x="0" y="0"/>
            <a:chExt cx="6498035" cy="60483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498035" cy="604838"/>
            </a:xfrm>
            <a:custGeom>
              <a:avLst/>
              <a:gdLst/>
              <a:ahLst/>
              <a:cxnLst/>
              <a:rect l="l" t="t" r="r" b="b"/>
              <a:pathLst>
                <a:path w="6498035" h="604838">
                  <a:moveTo>
                    <a:pt x="0" y="0"/>
                  </a:moveTo>
                  <a:lnTo>
                    <a:pt x="6498035" y="0"/>
                  </a:lnTo>
                  <a:lnTo>
                    <a:pt x="6498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6498035" cy="6715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900"/>
                </a:lnSpc>
              </a:pPr>
              <a:r>
                <a:rPr lang="en-US" sz="1166">
                  <a:solidFill>
                    <a:srgbClr val="404155"/>
                  </a:solidFill>
                  <a:latin typeface="Arimo"/>
                  <a:ea typeface="Arimo"/>
                  <a:cs typeface="Arimo"/>
                  <a:sym typeface="Arimo"/>
                </a:rPr>
                <a:t>Record vulnerabilities</a:t>
              </a:r>
            </a:p>
          </p:txBody>
        </p:sp>
      </p:grpSp>
      <p:sp>
        <p:nvSpPr>
          <p:cNvPr id="32" name="Freeform 32" descr="preencoded.png"/>
          <p:cNvSpPr/>
          <p:nvPr/>
        </p:nvSpPr>
        <p:spPr>
          <a:xfrm>
            <a:off x="3355102" y="2523411"/>
            <a:ext cx="3043317" cy="3043317"/>
          </a:xfrm>
          <a:custGeom>
            <a:avLst/>
            <a:gdLst/>
            <a:ahLst/>
            <a:cxnLst/>
            <a:rect l="l" t="t" r="r" b="b"/>
            <a:pathLst>
              <a:path w="3043317" h="3043317">
                <a:moveTo>
                  <a:pt x="0" y="0"/>
                </a:moveTo>
                <a:lnTo>
                  <a:pt x="3043317" y="0"/>
                </a:lnTo>
                <a:lnTo>
                  <a:pt x="3043317" y="3043316"/>
                </a:lnTo>
                <a:lnTo>
                  <a:pt x="0" y="3043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5189696" y="4894104"/>
            <a:ext cx="106125" cy="302339"/>
            <a:chOff x="0" y="0"/>
            <a:chExt cx="265312" cy="75584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65312" cy="755848"/>
            </a:xfrm>
            <a:custGeom>
              <a:avLst/>
              <a:gdLst/>
              <a:ahLst/>
              <a:cxnLst/>
              <a:rect l="l" t="t" r="r" b="b"/>
              <a:pathLst>
                <a:path w="265312" h="755848">
                  <a:moveTo>
                    <a:pt x="0" y="0"/>
                  </a:moveTo>
                  <a:lnTo>
                    <a:pt x="265312" y="0"/>
                  </a:lnTo>
                  <a:lnTo>
                    <a:pt x="265312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265312" cy="8129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66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29193" y="1583359"/>
            <a:ext cx="5299948" cy="776777"/>
            <a:chOff x="0" y="0"/>
            <a:chExt cx="13249870" cy="19419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49870" cy="1941942"/>
            </a:xfrm>
            <a:custGeom>
              <a:avLst/>
              <a:gdLst/>
              <a:ahLst/>
              <a:cxnLst/>
              <a:rect l="l" t="t" r="r" b="b"/>
              <a:pathLst>
                <a:path w="13249870" h="1941942">
                  <a:moveTo>
                    <a:pt x="0" y="0"/>
                  </a:moveTo>
                  <a:lnTo>
                    <a:pt x="13249870" y="0"/>
                  </a:lnTo>
                  <a:lnTo>
                    <a:pt x="13249870" y="1941942"/>
                  </a:lnTo>
                  <a:lnTo>
                    <a:pt x="0" y="1941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3249870" cy="19609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00"/>
                </a:lnSpc>
              </a:pPr>
              <a:r>
                <a:rPr lang="en-US" sz="2966">
                  <a:solidFill>
                    <a:srgbClr val="1B1B27"/>
                  </a:solidFill>
                  <a:latin typeface="Corben"/>
                  <a:ea typeface="Corben"/>
                  <a:cs typeface="Corben"/>
                  <a:sym typeface="Corben"/>
                </a:rPr>
                <a:t>Secure External Collaboration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6653" y="2660015"/>
            <a:ext cx="1454229" cy="876379"/>
            <a:chOff x="0" y="0"/>
            <a:chExt cx="3635573" cy="2190948"/>
          </a:xfrm>
        </p:grpSpPr>
        <p:sp>
          <p:nvSpPr>
            <p:cNvPr id="7" name="Freeform 7"/>
            <p:cNvSpPr/>
            <p:nvPr/>
          </p:nvSpPr>
          <p:spPr>
            <a:xfrm>
              <a:off x="6350" y="6350"/>
              <a:ext cx="3622802" cy="2178177"/>
            </a:xfrm>
            <a:custGeom>
              <a:avLst/>
              <a:gdLst/>
              <a:ahLst/>
              <a:cxnLst/>
              <a:rect l="l" t="t" r="r" b="b"/>
              <a:pathLst>
                <a:path w="3622802" h="2178177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3463671" y="0"/>
                  </a:lnTo>
                  <a:cubicBezTo>
                    <a:pt x="3551555" y="0"/>
                    <a:pt x="3622802" y="71120"/>
                    <a:pt x="3622802" y="158750"/>
                  </a:cubicBezTo>
                  <a:lnTo>
                    <a:pt x="3622802" y="2019427"/>
                  </a:lnTo>
                  <a:cubicBezTo>
                    <a:pt x="3622802" y="2107057"/>
                    <a:pt x="3551555" y="2178177"/>
                    <a:pt x="3463671" y="2178177"/>
                  </a:cubicBezTo>
                  <a:lnTo>
                    <a:pt x="159131" y="2178177"/>
                  </a:lnTo>
                  <a:cubicBezTo>
                    <a:pt x="71247" y="2178177"/>
                    <a:pt x="0" y="2107057"/>
                    <a:pt x="0" y="2019427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635502" cy="2190877"/>
            </a:xfrm>
            <a:custGeom>
              <a:avLst/>
              <a:gdLst/>
              <a:ahLst/>
              <a:cxnLst/>
              <a:rect l="l" t="t" r="r" b="b"/>
              <a:pathLst>
                <a:path w="3635502" h="2190877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3470021" y="0"/>
                  </a:lnTo>
                  <a:lnTo>
                    <a:pt x="3470021" y="6350"/>
                  </a:lnTo>
                  <a:lnTo>
                    <a:pt x="3470021" y="0"/>
                  </a:lnTo>
                  <a:cubicBezTo>
                    <a:pt x="3561461" y="0"/>
                    <a:pt x="3635502" y="73914"/>
                    <a:pt x="3635502" y="165100"/>
                  </a:cubicBezTo>
                  <a:lnTo>
                    <a:pt x="3629152" y="165100"/>
                  </a:lnTo>
                  <a:lnTo>
                    <a:pt x="3635502" y="165100"/>
                  </a:lnTo>
                  <a:lnTo>
                    <a:pt x="3635502" y="2025777"/>
                  </a:lnTo>
                  <a:lnTo>
                    <a:pt x="3629152" y="2025777"/>
                  </a:lnTo>
                  <a:lnTo>
                    <a:pt x="3635502" y="2025777"/>
                  </a:lnTo>
                  <a:cubicBezTo>
                    <a:pt x="3635502" y="2116963"/>
                    <a:pt x="3561334" y="2190877"/>
                    <a:pt x="3470021" y="2190877"/>
                  </a:cubicBezTo>
                  <a:lnTo>
                    <a:pt x="3470021" y="2184527"/>
                  </a:lnTo>
                  <a:lnTo>
                    <a:pt x="3470021" y="2190877"/>
                  </a:lnTo>
                  <a:lnTo>
                    <a:pt x="165481" y="2190877"/>
                  </a:lnTo>
                  <a:lnTo>
                    <a:pt x="165481" y="2184527"/>
                  </a:lnTo>
                  <a:lnTo>
                    <a:pt x="165481" y="2190877"/>
                  </a:lnTo>
                  <a:cubicBezTo>
                    <a:pt x="74041" y="2190877"/>
                    <a:pt x="0" y="2116963"/>
                    <a:pt x="0" y="20257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25777"/>
                  </a:lnTo>
                  <a:lnTo>
                    <a:pt x="6350" y="2025777"/>
                  </a:lnTo>
                  <a:lnTo>
                    <a:pt x="12700" y="2025777"/>
                  </a:lnTo>
                  <a:cubicBezTo>
                    <a:pt x="12700" y="2109978"/>
                    <a:pt x="81153" y="2178177"/>
                    <a:pt x="165481" y="2178177"/>
                  </a:cubicBezTo>
                  <a:lnTo>
                    <a:pt x="3470021" y="2178177"/>
                  </a:lnTo>
                  <a:cubicBezTo>
                    <a:pt x="3554476" y="2178177"/>
                    <a:pt x="3622802" y="2109978"/>
                    <a:pt x="3622802" y="2025777"/>
                  </a:cubicBezTo>
                  <a:lnTo>
                    <a:pt x="3622802" y="165100"/>
                  </a:lnTo>
                  <a:cubicBezTo>
                    <a:pt x="3622802" y="80899"/>
                    <a:pt x="3554349" y="12700"/>
                    <a:pt x="3470021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85483" y="2947035"/>
            <a:ext cx="55880" cy="302339"/>
            <a:chOff x="0" y="0"/>
            <a:chExt cx="139700" cy="7558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9700" cy="755848"/>
            </a:xfrm>
            <a:custGeom>
              <a:avLst/>
              <a:gdLst/>
              <a:ahLst/>
              <a:cxnLst/>
              <a:rect l="l" t="t" r="r" b="b"/>
              <a:pathLst>
                <a:path w="139700" h="755848">
                  <a:moveTo>
                    <a:pt x="0" y="0"/>
                  </a:moveTo>
                  <a:lnTo>
                    <a:pt x="139700" y="0"/>
                  </a:lnTo>
                  <a:lnTo>
                    <a:pt x="139700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39700" cy="8129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366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29552" y="2813765"/>
            <a:ext cx="1157923" cy="435610"/>
            <a:chOff x="0" y="0"/>
            <a:chExt cx="2894807" cy="10890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94807" cy="1089025"/>
            </a:xfrm>
            <a:custGeom>
              <a:avLst/>
              <a:gdLst/>
              <a:ahLst/>
              <a:cxnLst/>
              <a:rect l="l" t="t" r="r" b="b"/>
              <a:pathLst>
                <a:path w="2894807" h="1089025">
                  <a:moveTo>
                    <a:pt x="0" y="0"/>
                  </a:moveTo>
                  <a:lnTo>
                    <a:pt x="2894807" y="0"/>
                  </a:lnTo>
                  <a:lnTo>
                    <a:pt x="2894807" y="1089025"/>
                  </a:lnTo>
                  <a:lnTo>
                    <a:pt x="0" y="108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2894807" cy="1098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33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Limit Access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129552" y="3140710"/>
            <a:ext cx="1157923" cy="241935"/>
            <a:chOff x="0" y="0"/>
            <a:chExt cx="2894807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894807" cy="604838"/>
            </a:xfrm>
            <a:custGeom>
              <a:avLst/>
              <a:gdLst/>
              <a:ahLst/>
              <a:cxnLst/>
              <a:rect l="l" t="t" r="r" b="b"/>
              <a:pathLst>
                <a:path w="2894807" h="604838">
                  <a:moveTo>
                    <a:pt x="0" y="0"/>
                  </a:moveTo>
                  <a:lnTo>
                    <a:pt x="2894807" y="0"/>
                  </a:lnTo>
                  <a:lnTo>
                    <a:pt x="289480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2894807" cy="6715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900"/>
                </a:lnSpc>
              </a:pPr>
              <a:r>
                <a:rPr lang="en-US" sz="1166">
                  <a:solidFill>
                    <a:srgbClr val="404155"/>
                  </a:solidFill>
                  <a:latin typeface="Arimo"/>
                  <a:ea typeface="Arimo"/>
                  <a:cs typeface="Arimo"/>
                  <a:sym typeface="Arimo"/>
                </a:rPr>
                <a:t>Necessary parts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053907" y="3523695"/>
            <a:ext cx="7094935" cy="10160"/>
            <a:chOff x="0" y="0"/>
            <a:chExt cx="17737337" cy="25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737328" cy="25400"/>
            </a:xfrm>
            <a:custGeom>
              <a:avLst/>
              <a:gdLst/>
              <a:ahLst/>
              <a:cxnLst/>
              <a:rect l="l" t="t" r="r" b="b"/>
              <a:pathLst>
                <a:path w="17737328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7724628" y="0"/>
                  </a:lnTo>
                  <a:cubicBezTo>
                    <a:pt x="17731614" y="0"/>
                    <a:pt x="17737328" y="5715"/>
                    <a:pt x="17737328" y="12700"/>
                  </a:cubicBezTo>
                  <a:cubicBezTo>
                    <a:pt x="17737328" y="19685"/>
                    <a:pt x="17731614" y="25400"/>
                    <a:pt x="17724628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526653" y="3606879"/>
            <a:ext cx="2903458" cy="876379"/>
            <a:chOff x="0" y="0"/>
            <a:chExt cx="7258645" cy="2190948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7245858" cy="2178177"/>
            </a:xfrm>
            <a:custGeom>
              <a:avLst/>
              <a:gdLst/>
              <a:ahLst/>
              <a:cxnLst/>
              <a:rect l="l" t="t" r="r" b="b"/>
              <a:pathLst>
                <a:path w="7245858" h="2178177">
                  <a:moveTo>
                    <a:pt x="0" y="158750"/>
                  </a:moveTo>
                  <a:cubicBezTo>
                    <a:pt x="0" y="71120"/>
                    <a:pt x="71374" y="0"/>
                    <a:pt x="159385" y="0"/>
                  </a:cubicBezTo>
                  <a:lnTo>
                    <a:pt x="7086473" y="0"/>
                  </a:lnTo>
                  <a:cubicBezTo>
                    <a:pt x="7174484" y="0"/>
                    <a:pt x="7245858" y="71120"/>
                    <a:pt x="7245858" y="158750"/>
                  </a:cubicBezTo>
                  <a:lnTo>
                    <a:pt x="7245858" y="2019427"/>
                  </a:lnTo>
                  <a:cubicBezTo>
                    <a:pt x="7245858" y="2107057"/>
                    <a:pt x="7174484" y="2178177"/>
                    <a:pt x="7086473" y="2178177"/>
                  </a:cubicBezTo>
                  <a:lnTo>
                    <a:pt x="159385" y="2178177"/>
                  </a:lnTo>
                  <a:cubicBezTo>
                    <a:pt x="71374" y="2178177"/>
                    <a:pt x="0" y="2107057"/>
                    <a:pt x="0" y="2019427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7258558" cy="2190877"/>
            </a:xfrm>
            <a:custGeom>
              <a:avLst/>
              <a:gdLst/>
              <a:ahLst/>
              <a:cxnLst/>
              <a:rect l="l" t="t" r="r" b="b"/>
              <a:pathLst>
                <a:path w="7258558" h="2190877">
                  <a:moveTo>
                    <a:pt x="0" y="165100"/>
                  </a:moveTo>
                  <a:cubicBezTo>
                    <a:pt x="0" y="73914"/>
                    <a:pt x="74295" y="0"/>
                    <a:pt x="165735" y="0"/>
                  </a:cubicBezTo>
                  <a:lnTo>
                    <a:pt x="7092823" y="0"/>
                  </a:lnTo>
                  <a:lnTo>
                    <a:pt x="7092823" y="6350"/>
                  </a:lnTo>
                  <a:lnTo>
                    <a:pt x="7092823" y="0"/>
                  </a:lnTo>
                  <a:cubicBezTo>
                    <a:pt x="7184390" y="0"/>
                    <a:pt x="7258558" y="73914"/>
                    <a:pt x="7258558" y="165100"/>
                  </a:cubicBezTo>
                  <a:lnTo>
                    <a:pt x="7252208" y="165100"/>
                  </a:lnTo>
                  <a:lnTo>
                    <a:pt x="7258558" y="165100"/>
                  </a:lnTo>
                  <a:lnTo>
                    <a:pt x="7258558" y="2025777"/>
                  </a:lnTo>
                  <a:lnTo>
                    <a:pt x="7252208" y="2025777"/>
                  </a:lnTo>
                  <a:lnTo>
                    <a:pt x="7258558" y="2025777"/>
                  </a:lnTo>
                  <a:cubicBezTo>
                    <a:pt x="7258558" y="2116963"/>
                    <a:pt x="7184263" y="2190877"/>
                    <a:pt x="7092823" y="2190877"/>
                  </a:cubicBezTo>
                  <a:lnTo>
                    <a:pt x="7092823" y="2184527"/>
                  </a:lnTo>
                  <a:lnTo>
                    <a:pt x="7092823" y="2190877"/>
                  </a:lnTo>
                  <a:lnTo>
                    <a:pt x="165735" y="2190877"/>
                  </a:lnTo>
                  <a:lnTo>
                    <a:pt x="165735" y="2184527"/>
                  </a:lnTo>
                  <a:lnTo>
                    <a:pt x="165735" y="2190877"/>
                  </a:lnTo>
                  <a:cubicBezTo>
                    <a:pt x="74168" y="2190877"/>
                    <a:pt x="0" y="2116963"/>
                    <a:pt x="0" y="20257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25777"/>
                  </a:lnTo>
                  <a:lnTo>
                    <a:pt x="6350" y="2025777"/>
                  </a:lnTo>
                  <a:lnTo>
                    <a:pt x="12700" y="2025777"/>
                  </a:lnTo>
                  <a:cubicBezTo>
                    <a:pt x="12700" y="2109978"/>
                    <a:pt x="81153" y="2178177"/>
                    <a:pt x="165735" y="2178177"/>
                  </a:cubicBezTo>
                  <a:lnTo>
                    <a:pt x="7092823" y="2178177"/>
                  </a:lnTo>
                  <a:cubicBezTo>
                    <a:pt x="7177405" y="2178177"/>
                    <a:pt x="7245858" y="2109851"/>
                    <a:pt x="7245858" y="2025777"/>
                  </a:cubicBezTo>
                  <a:lnTo>
                    <a:pt x="7245858" y="165100"/>
                  </a:lnTo>
                  <a:cubicBezTo>
                    <a:pt x="7245858" y="80899"/>
                    <a:pt x="7177405" y="12700"/>
                    <a:pt x="7092823" y="12700"/>
                  </a:cubicBezTo>
                  <a:lnTo>
                    <a:pt x="165735" y="12700"/>
                  </a:lnTo>
                  <a:lnTo>
                    <a:pt x="165735" y="6350"/>
                  </a:lnTo>
                  <a:lnTo>
                    <a:pt x="165735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685483" y="3893899"/>
            <a:ext cx="98584" cy="302339"/>
            <a:chOff x="0" y="0"/>
            <a:chExt cx="246460" cy="75584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6460" cy="755848"/>
            </a:xfrm>
            <a:custGeom>
              <a:avLst/>
              <a:gdLst/>
              <a:ahLst/>
              <a:cxnLst/>
              <a:rect l="l" t="t" r="r" b="b"/>
              <a:pathLst>
                <a:path w="246460" h="755848">
                  <a:moveTo>
                    <a:pt x="0" y="0"/>
                  </a:moveTo>
                  <a:lnTo>
                    <a:pt x="246460" y="0"/>
                  </a:lnTo>
                  <a:lnTo>
                    <a:pt x="246460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246460" cy="8129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366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2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578781" y="3760629"/>
            <a:ext cx="1438672" cy="435610"/>
            <a:chOff x="0" y="0"/>
            <a:chExt cx="3596680" cy="108902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596680" cy="1089025"/>
            </a:xfrm>
            <a:custGeom>
              <a:avLst/>
              <a:gdLst/>
              <a:ahLst/>
              <a:cxnLst/>
              <a:rect l="l" t="t" r="r" b="b"/>
              <a:pathLst>
                <a:path w="3596680" h="1089025">
                  <a:moveTo>
                    <a:pt x="0" y="0"/>
                  </a:moveTo>
                  <a:lnTo>
                    <a:pt x="3596680" y="0"/>
                  </a:lnTo>
                  <a:lnTo>
                    <a:pt x="3596680" y="1089025"/>
                  </a:lnTo>
                  <a:lnTo>
                    <a:pt x="0" y="108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3596680" cy="1098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33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Defined Policies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578781" y="4087575"/>
            <a:ext cx="1438672" cy="241935"/>
            <a:chOff x="0" y="0"/>
            <a:chExt cx="3596680" cy="60483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596680" cy="604838"/>
            </a:xfrm>
            <a:custGeom>
              <a:avLst/>
              <a:gdLst/>
              <a:ahLst/>
              <a:cxnLst/>
              <a:rect l="l" t="t" r="r" b="b"/>
              <a:pathLst>
                <a:path w="3596680" h="604838">
                  <a:moveTo>
                    <a:pt x="0" y="0"/>
                  </a:moveTo>
                  <a:lnTo>
                    <a:pt x="3596680" y="0"/>
                  </a:lnTo>
                  <a:lnTo>
                    <a:pt x="359668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3596680" cy="6715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900"/>
                </a:lnSpc>
              </a:pPr>
              <a:r>
                <a:rPr lang="en-US" sz="1166">
                  <a:solidFill>
                    <a:srgbClr val="404155"/>
                  </a:solidFill>
                  <a:latin typeface="Arimo"/>
                  <a:ea typeface="Arimo"/>
                  <a:cs typeface="Arimo"/>
                  <a:sym typeface="Arimo"/>
                </a:rPr>
                <a:t>Code and IP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503136" y="4470559"/>
            <a:ext cx="5645705" cy="10160"/>
            <a:chOff x="0" y="0"/>
            <a:chExt cx="14114263" cy="254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4114272" cy="25400"/>
            </a:xfrm>
            <a:custGeom>
              <a:avLst/>
              <a:gdLst/>
              <a:ahLst/>
              <a:cxnLst/>
              <a:rect l="l" t="t" r="r" b="b"/>
              <a:pathLst>
                <a:path w="14114272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101572" y="0"/>
                  </a:lnTo>
                  <a:cubicBezTo>
                    <a:pt x="14108557" y="0"/>
                    <a:pt x="14114272" y="5715"/>
                    <a:pt x="14114272" y="12700"/>
                  </a:cubicBezTo>
                  <a:cubicBezTo>
                    <a:pt x="14114272" y="19685"/>
                    <a:pt x="14108557" y="25400"/>
                    <a:pt x="14101572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526653" y="4553744"/>
            <a:ext cx="4352687" cy="876379"/>
            <a:chOff x="0" y="0"/>
            <a:chExt cx="10881717" cy="2190948"/>
          </a:xfrm>
        </p:grpSpPr>
        <p:sp>
          <p:nvSpPr>
            <p:cNvPr id="35" name="Freeform 35"/>
            <p:cNvSpPr/>
            <p:nvPr/>
          </p:nvSpPr>
          <p:spPr>
            <a:xfrm>
              <a:off x="6350" y="6350"/>
              <a:ext cx="10869041" cy="2178177"/>
            </a:xfrm>
            <a:custGeom>
              <a:avLst/>
              <a:gdLst/>
              <a:ahLst/>
              <a:cxnLst/>
              <a:rect l="l" t="t" r="r" b="b"/>
              <a:pathLst>
                <a:path w="10869041" h="2178177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0709529" y="0"/>
                  </a:lnTo>
                  <a:cubicBezTo>
                    <a:pt x="10797667" y="0"/>
                    <a:pt x="10869041" y="71120"/>
                    <a:pt x="10869041" y="158750"/>
                  </a:cubicBezTo>
                  <a:lnTo>
                    <a:pt x="10869041" y="2019427"/>
                  </a:lnTo>
                  <a:cubicBezTo>
                    <a:pt x="10869041" y="2107057"/>
                    <a:pt x="10797667" y="2178177"/>
                    <a:pt x="10709529" y="2178177"/>
                  </a:cubicBezTo>
                  <a:lnTo>
                    <a:pt x="159512" y="2178177"/>
                  </a:lnTo>
                  <a:cubicBezTo>
                    <a:pt x="71374" y="2178177"/>
                    <a:pt x="0" y="2107057"/>
                    <a:pt x="0" y="2019427"/>
                  </a:cubicBezTo>
                  <a:close/>
                </a:path>
              </a:pathLst>
            </a:custGeom>
            <a:solidFill>
              <a:srgbClr val="D2D9F9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10881741" cy="2190877"/>
            </a:xfrm>
            <a:custGeom>
              <a:avLst/>
              <a:gdLst/>
              <a:ahLst/>
              <a:cxnLst/>
              <a:rect l="l" t="t" r="r" b="b"/>
              <a:pathLst>
                <a:path w="10881741" h="2190877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0715879" y="0"/>
                  </a:lnTo>
                  <a:lnTo>
                    <a:pt x="10715879" y="6350"/>
                  </a:lnTo>
                  <a:lnTo>
                    <a:pt x="10715879" y="0"/>
                  </a:lnTo>
                  <a:cubicBezTo>
                    <a:pt x="10807447" y="0"/>
                    <a:pt x="10881741" y="73914"/>
                    <a:pt x="10881741" y="165100"/>
                  </a:cubicBezTo>
                  <a:lnTo>
                    <a:pt x="10875391" y="165100"/>
                  </a:lnTo>
                  <a:lnTo>
                    <a:pt x="10881741" y="165100"/>
                  </a:lnTo>
                  <a:lnTo>
                    <a:pt x="10881741" y="2025777"/>
                  </a:lnTo>
                  <a:lnTo>
                    <a:pt x="10875391" y="2025777"/>
                  </a:lnTo>
                  <a:lnTo>
                    <a:pt x="10881741" y="2025777"/>
                  </a:lnTo>
                  <a:cubicBezTo>
                    <a:pt x="10881741" y="2116963"/>
                    <a:pt x="10807447" y="2190877"/>
                    <a:pt x="10715879" y="2190877"/>
                  </a:cubicBezTo>
                  <a:lnTo>
                    <a:pt x="10715879" y="2184527"/>
                  </a:lnTo>
                  <a:lnTo>
                    <a:pt x="10715879" y="2190877"/>
                  </a:lnTo>
                  <a:lnTo>
                    <a:pt x="165862" y="2190877"/>
                  </a:lnTo>
                  <a:lnTo>
                    <a:pt x="165862" y="2184527"/>
                  </a:lnTo>
                  <a:lnTo>
                    <a:pt x="165862" y="2190877"/>
                  </a:lnTo>
                  <a:cubicBezTo>
                    <a:pt x="74295" y="2190877"/>
                    <a:pt x="0" y="2116963"/>
                    <a:pt x="0" y="20257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25777"/>
                  </a:lnTo>
                  <a:lnTo>
                    <a:pt x="6350" y="2025777"/>
                  </a:lnTo>
                  <a:lnTo>
                    <a:pt x="12700" y="2025777"/>
                  </a:lnTo>
                  <a:cubicBezTo>
                    <a:pt x="12700" y="2109978"/>
                    <a:pt x="81280" y="2178177"/>
                    <a:pt x="165862" y="2178177"/>
                  </a:cubicBezTo>
                  <a:lnTo>
                    <a:pt x="10715879" y="2178177"/>
                  </a:lnTo>
                  <a:cubicBezTo>
                    <a:pt x="10800461" y="2178177"/>
                    <a:pt x="10869041" y="2109851"/>
                    <a:pt x="10869041" y="2025777"/>
                  </a:cubicBezTo>
                  <a:lnTo>
                    <a:pt x="10869041" y="165100"/>
                  </a:lnTo>
                  <a:cubicBezTo>
                    <a:pt x="10869041" y="80899"/>
                    <a:pt x="10800461" y="12700"/>
                    <a:pt x="10715879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685483" y="4840764"/>
            <a:ext cx="106125" cy="302339"/>
            <a:chOff x="0" y="0"/>
            <a:chExt cx="265312" cy="75584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65312" cy="755848"/>
            </a:xfrm>
            <a:custGeom>
              <a:avLst/>
              <a:gdLst/>
              <a:ahLst/>
              <a:cxnLst/>
              <a:rect l="l" t="t" r="r" b="b"/>
              <a:pathLst>
                <a:path w="265312" h="755848">
                  <a:moveTo>
                    <a:pt x="0" y="0"/>
                  </a:moveTo>
                  <a:lnTo>
                    <a:pt x="265312" y="0"/>
                  </a:lnTo>
                  <a:lnTo>
                    <a:pt x="265312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265312" cy="8129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366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3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5028009" y="4707493"/>
            <a:ext cx="1477407" cy="435610"/>
            <a:chOff x="0" y="0"/>
            <a:chExt cx="3693517" cy="108902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693517" cy="1089025"/>
            </a:xfrm>
            <a:custGeom>
              <a:avLst/>
              <a:gdLst/>
              <a:ahLst/>
              <a:cxnLst/>
              <a:rect l="l" t="t" r="r" b="b"/>
              <a:pathLst>
                <a:path w="3693517" h="1089025">
                  <a:moveTo>
                    <a:pt x="0" y="0"/>
                  </a:moveTo>
                  <a:lnTo>
                    <a:pt x="3693517" y="0"/>
                  </a:lnTo>
                  <a:lnTo>
                    <a:pt x="3693517" y="1089025"/>
                  </a:lnTo>
                  <a:lnTo>
                    <a:pt x="0" y="10890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3693517" cy="10985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33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Secure Channels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5028009" y="5034439"/>
            <a:ext cx="1477407" cy="241935"/>
            <a:chOff x="0" y="0"/>
            <a:chExt cx="3693517" cy="60483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3693517" cy="604838"/>
            </a:xfrm>
            <a:custGeom>
              <a:avLst/>
              <a:gdLst/>
              <a:ahLst/>
              <a:cxnLst/>
              <a:rect l="l" t="t" r="r" b="b"/>
              <a:pathLst>
                <a:path w="3693517" h="604838">
                  <a:moveTo>
                    <a:pt x="0" y="0"/>
                  </a:moveTo>
                  <a:lnTo>
                    <a:pt x="3693517" y="0"/>
                  </a:lnTo>
                  <a:lnTo>
                    <a:pt x="369351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66675"/>
              <a:ext cx="3693517" cy="6715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900"/>
                </a:lnSpc>
              </a:pPr>
              <a:r>
                <a:rPr lang="en-US" sz="1166">
                  <a:solidFill>
                    <a:srgbClr val="404155"/>
                  </a:solidFill>
                  <a:latin typeface="Arimo"/>
                  <a:ea typeface="Arimo"/>
                  <a:cs typeface="Arimo"/>
                  <a:sym typeface="Arimo"/>
                </a:rPr>
                <a:t>Code exchange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66" r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29193" y="2120093"/>
            <a:ext cx="4959429" cy="776777"/>
            <a:chOff x="0" y="0"/>
            <a:chExt cx="12398573" cy="19419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398573" cy="1941942"/>
            </a:xfrm>
            <a:custGeom>
              <a:avLst/>
              <a:gdLst/>
              <a:ahLst/>
              <a:cxnLst/>
              <a:rect l="l" t="t" r="r" b="b"/>
              <a:pathLst>
                <a:path w="12398573" h="1941942">
                  <a:moveTo>
                    <a:pt x="0" y="0"/>
                  </a:moveTo>
                  <a:lnTo>
                    <a:pt x="12398573" y="0"/>
                  </a:lnTo>
                  <a:lnTo>
                    <a:pt x="12398573" y="1941942"/>
                  </a:lnTo>
                  <a:lnTo>
                    <a:pt x="0" y="19419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2398573" cy="19609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00"/>
                </a:lnSpc>
              </a:pPr>
              <a:r>
                <a:rPr lang="en-US" sz="2966">
                  <a:solidFill>
                    <a:srgbClr val="1B1B27"/>
                  </a:solidFill>
                  <a:latin typeface="Corben"/>
                  <a:ea typeface="Corben"/>
                  <a:cs typeface="Corben"/>
                  <a:sym typeface="Corben"/>
                </a:rPr>
                <a:t>Incident Response Planning</a:t>
              </a:r>
            </a:p>
          </p:txBody>
        </p:sp>
      </p:grpSp>
      <p:sp>
        <p:nvSpPr>
          <p:cNvPr id="6" name="Freeform 6" descr="preencoded.png"/>
          <p:cNvSpPr/>
          <p:nvPr/>
        </p:nvSpPr>
        <p:spPr>
          <a:xfrm>
            <a:off x="1985565" y="3199289"/>
            <a:ext cx="1434703" cy="538639"/>
          </a:xfrm>
          <a:custGeom>
            <a:avLst/>
            <a:gdLst/>
            <a:ahLst/>
            <a:cxnLst/>
            <a:rect l="l" t="t" r="r" b="b"/>
            <a:pathLst>
              <a:path w="1434703" h="538639">
                <a:moveTo>
                  <a:pt x="0" y="0"/>
                </a:moveTo>
                <a:lnTo>
                  <a:pt x="1434704" y="0"/>
                </a:lnTo>
                <a:lnTo>
                  <a:pt x="1434704" y="538638"/>
                </a:lnTo>
                <a:lnTo>
                  <a:pt x="0" y="53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0" b="-60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674937" y="3375501"/>
            <a:ext cx="55880" cy="302339"/>
            <a:chOff x="0" y="0"/>
            <a:chExt cx="139700" cy="7558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9700" cy="755848"/>
            </a:xfrm>
            <a:custGeom>
              <a:avLst/>
              <a:gdLst/>
              <a:ahLst/>
              <a:cxnLst/>
              <a:rect l="l" t="t" r="r" b="b"/>
              <a:pathLst>
                <a:path w="139700" h="755848">
                  <a:moveTo>
                    <a:pt x="0" y="0"/>
                  </a:moveTo>
                  <a:lnTo>
                    <a:pt x="139700" y="0"/>
                  </a:lnTo>
                  <a:lnTo>
                    <a:pt x="139700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9700" cy="8129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366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571478" y="3350498"/>
            <a:ext cx="1298178" cy="381361"/>
            <a:chOff x="0" y="0"/>
            <a:chExt cx="3245445" cy="9534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45445" cy="953402"/>
            </a:xfrm>
            <a:custGeom>
              <a:avLst/>
              <a:gdLst/>
              <a:ahLst/>
              <a:cxnLst/>
              <a:rect l="l" t="t" r="r" b="b"/>
              <a:pathLst>
                <a:path w="3245445" h="953402">
                  <a:moveTo>
                    <a:pt x="0" y="0"/>
                  </a:moveTo>
                  <a:lnTo>
                    <a:pt x="3245445" y="0"/>
                  </a:lnTo>
                  <a:lnTo>
                    <a:pt x="3245445" y="953402"/>
                  </a:lnTo>
                  <a:lnTo>
                    <a:pt x="0" y="9534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3245445" cy="9629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33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Response Plan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458051" y="3746659"/>
            <a:ext cx="5728573" cy="10160"/>
            <a:chOff x="0" y="0"/>
            <a:chExt cx="14321433" cy="25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321410" cy="25400"/>
            </a:xfrm>
            <a:custGeom>
              <a:avLst/>
              <a:gdLst/>
              <a:ahLst/>
              <a:cxnLst/>
              <a:rect l="l" t="t" r="r" b="b"/>
              <a:pathLst>
                <a:path w="14321410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id="15" name="Freeform 15" descr="preencoded.png"/>
          <p:cNvSpPr/>
          <p:nvPr/>
        </p:nvSpPr>
        <p:spPr>
          <a:xfrm>
            <a:off x="1268254" y="3775710"/>
            <a:ext cx="2869406" cy="538639"/>
          </a:xfrm>
          <a:custGeom>
            <a:avLst/>
            <a:gdLst/>
            <a:ahLst/>
            <a:cxnLst/>
            <a:rect l="l" t="t" r="r" b="b"/>
            <a:pathLst>
              <a:path w="2869406" h="538639">
                <a:moveTo>
                  <a:pt x="0" y="0"/>
                </a:moveTo>
                <a:lnTo>
                  <a:pt x="2869406" y="0"/>
                </a:lnTo>
                <a:lnTo>
                  <a:pt x="2869406" y="538639"/>
                </a:lnTo>
                <a:lnTo>
                  <a:pt x="0" y="538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" r="-28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2653585" y="3893820"/>
            <a:ext cx="98584" cy="302339"/>
            <a:chOff x="0" y="0"/>
            <a:chExt cx="246460" cy="75584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6460" cy="755848"/>
            </a:xfrm>
            <a:custGeom>
              <a:avLst/>
              <a:gdLst/>
              <a:ahLst/>
              <a:cxnLst/>
              <a:rect l="l" t="t" r="r" b="b"/>
              <a:pathLst>
                <a:path w="246460" h="755848">
                  <a:moveTo>
                    <a:pt x="0" y="0"/>
                  </a:moveTo>
                  <a:lnTo>
                    <a:pt x="246460" y="0"/>
                  </a:lnTo>
                  <a:lnTo>
                    <a:pt x="246460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246460" cy="8129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366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288869" y="3926919"/>
            <a:ext cx="1281351" cy="381361"/>
            <a:chOff x="0" y="0"/>
            <a:chExt cx="3203377" cy="95340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203377" cy="953402"/>
            </a:xfrm>
            <a:custGeom>
              <a:avLst/>
              <a:gdLst/>
              <a:ahLst/>
              <a:cxnLst/>
              <a:rect l="l" t="t" r="r" b="b"/>
              <a:pathLst>
                <a:path w="3203377" h="953402">
                  <a:moveTo>
                    <a:pt x="0" y="0"/>
                  </a:moveTo>
                  <a:lnTo>
                    <a:pt x="3203377" y="0"/>
                  </a:lnTo>
                  <a:lnTo>
                    <a:pt x="3203377" y="953402"/>
                  </a:lnTo>
                  <a:lnTo>
                    <a:pt x="0" y="9534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3203377" cy="9629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33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Team Training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175443" y="4323080"/>
            <a:ext cx="5011182" cy="10160"/>
            <a:chOff x="0" y="0"/>
            <a:chExt cx="12527955" cy="25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527915" cy="25400"/>
            </a:xfrm>
            <a:custGeom>
              <a:avLst/>
              <a:gdLst/>
              <a:ahLst/>
              <a:cxnLst/>
              <a:rect l="l" t="t" r="r" b="b"/>
              <a:pathLst>
                <a:path w="12527915" h="2540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B8BFDF"/>
            </a:solidFill>
          </p:spPr>
        </p:sp>
      </p:grpSp>
      <p:sp>
        <p:nvSpPr>
          <p:cNvPr id="24" name="Freeform 24" descr="preencoded.png"/>
          <p:cNvSpPr/>
          <p:nvPr/>
        </p:nvSpPr>
        <p:spPr>
          <a:xfrm>
            <a:off x="550863" y="4352131"/>
            <a:ext cx="4304109" cy="538639"/>
          </a:xfrm>
          <a:custGeom>
            <a:avLst/>
            <a:gdLst/>
            <a:ahLst/>
            <a:cxnLst/>
            <a:rect l="l" t="t" r="r" b="b"/>
            <a:pathLst>
              <a:path w="4304109" h="538639">
                <a:moveTo>
                  <a:pt x="0" y="0"/>
                </a:moveTo>
                <a:lnTo>
                  <a:pt x="4304109" y="0"/>
                </a:lnTo>
                <a:lnTo>
                  <a:pt x="4304109" y="538639"/>
                </a:lnTo>
                <a:lnTo>
                  <a:pt x="0" y="538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2649775" y="4470241"/>
            <a:ext cx="106125" cy="302339"/>
            <a:chOff x="0" y="0"/>
            <a:chExt cx="265312" cy="75584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65312" cy="755848"/>
            </a:xfrm>
            <a:custGeom>
              <a:avLst/>
              <a:gdLst/>
              <a:ahLst/>
              <a:cxnLst/>
              <a:rect l="l" t="t" r="r" b="b"/>
              <a:pathLst>
                <a:path w="265312" h="755848">
                  <a:moveTo>
                    <a:pt x="0" y="0"/>
                  </a:moveTo>
                  <a:lnTo>
                    <a:pt x="265312" y="0"/>
                  </a:lnTo>
                  <a:lnTo>
                    <a:pt x="265312" y="755848"/>
                  </a:lnTo>
                  <a:lnTo>
                    <a:pt x="0" y="755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265312" cy="8129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366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3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006181" y="4503341"/>
            <a:ext cx="1377871" cy="387429"/>
            <a:chOff x="0" y="0"/>
            <a:chExt cx="3444677" cy="96857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444677" cy="968573"/>
            </a:xfrm>
            <a:custGeom>
              <a:avLst/>
              <a:gdLst/>
              <a:ahLst/>
              <a:cxnLst/>
              <a:rect l="l" t="t" r="r" b="b"/>
              <a:pathLst>
                <a:path w="3444677" h="968573">
                  <a:moveTo>
                    <a:pt x="0" y="0"/>
                  </a:moveTo>
                  <a:lnTo>
                    <a:pt x="3444677" y="0"/>
                  </a:lnTo>
                  <a:lnTo>
                    <a:pt x="3444677" y="968573"/>
                  </a:lnTo>
                  <a:lnTo>
                    <a:pt x="0" y="9685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3444677" cy="9780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833"/>
                </a:lnSpc>
              </a:pPr>
              <a:r>
                <a:rPr lang="en-US" sz="1466">
                  <a:solidFill>
                    <a:srgbClr val="404155"/>
                  </a:solidFill>
                  <a:latin typeface="Corben"/>
                  <a:ea typeface="Corben"/>
                  <a:cs typeface="Corben"/>
                  <a:sym typeface="Corben"/>
                </a:rPr>
                <a:t>Regular Testing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352</Words>
  <Application>Microsoft Office PowerPoint</Application>
  <PresentationFormat>Custom</PresentationFormat>
  <Paragraphs>96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Arimo Bold</vt:lpstr>
      <vt:lpstr>Arial</vt:lpstr>
      <vt:lpstr>Calibri</vt:lpstr>
      <vt:lpstr>Corben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Controls in Shared Source Code Repositories</dc:title>
  <dc:creator>Lenovo</dc:creator>
  <cp:lastModifiedBy>Kritika Bhattarai</cp:lastModifiedBy>
  <cp:revision>2</cp:revision>
  <dcterms:created xsi:type="dcterms:W3CDTF">2006-08-16T00:00:00Z</dcterms:created>
  <dcterms:modified xsi:type="dcterms:W3CDTF">2025-02-27T17:13:38Z</dcterms:modified>
  <dc:identifier>DAGgUI5UEXQ</dc:identifier>
</cp:coreProperties>
</file>